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35D_CAD14EE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52"/>
  </p:notesMasterIdLst>
  <p:sldIdLst>
    <p:sldId id="807" r:id="rId3"/>
    <p:sldId id="808" r:id="rId4"/>
    <p:sldId id="773" r:id="rId5"/>
    <p:sldId id="809" r:id="rId6"/>
    <p:sldId id="810" r:id="rId7"/>
    <p:sldId id="811" r:id="rId8"/>
    <p:sldId id="812" r:id="rId9"/>
    <p:sldId id="813" r:id="rId10"/>
    <p:sldId id="814" r:id="rId11"/>
    <p:sldId id="815" r:id="rId12"/>
    <p:sldId id="816" r:id="rId13"/>
    <p:sldId id="817" r:id="rId14"/>
    <p:sldId id="818" r:id="rId15"/>
    <p:sldId id="819" r:id="rId16"/>
    <p:sldId id="861" r:id="rId17"/>
    <p:sldId id="820" r:id="rId18"/>
    <p:sldId id="862" r:id="rId19"/>
    <p:sldId id="821" r:id="rId20"/>
    <p:sldId id="822" r:id="rId21"/>
    <p:sldId id="823" r:id="rId22"/>
    <p:sldId id="824" r:id="rId23"/>
    <p:sldId id="825" r:id="rId24"/>
    <p:sldId id="826" r:id="rId25"/>
    <p:sldId id="827" r:id="rId26"/>
    <p:sldId id="828" r:id="rId27"/>
    <p:sldId id="829" r:id="rId28"/>
    <p:sldId id="830" r:id="rId29"/>
    <p:sldId id="831" r:id="rId30"/>
    <p:sldId id="832" r:id="rId31"/>
    <p:sldId id="833" r:id="rId32"/>
    <p:sldId id="834" r:id="rId33"/>
    <p:sldId id="835" r:id="rId34"/>
    <p:sldId id="836" r:id="rId35"/>
    <p:sldId id="863" r:id="rId36"/>
    <p:sldId id="837" r:id="rId37"/>
    <p:sldId id="838" r:id="rId38"/>
    <p:sldId id="839" r:id="rId39"/>
    <p:sldId id="840" r:id="rId40"/>
    <p:sldId id="841" r:id="rId41"/>
    <p:sldId id="842" r:id="rId42"/>
    <p:sldId id="843" r:id="rId43"/>
    <p:sldId id="844" r:id="rId44"/>
    <p:sldId id="845" r:id="rId45"/>
    <p:sldId id="846" r:id="rId46"/>
    <p:sldId id="860" r:id="rId47"/>
    <p:sldId id="864" r:id="rId48"/>
    <p:sldId id="865" r:id="rId49"/>
    <p:sldId id="866" r:id="rId50"/>
    <p:sldId id="6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D97D9-80CD-4E57-918E-EF2687327A0A}" v="5" dt="2025-08-27T22:02:45.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omments/modernComment_35D_CAD14EE4.xml><?xml version="1.0" encoding="utf-8"?>
<p188:cmLst xmlns:a="http://schemas.openxmlformats.org/drawingml/2006/main" xmlns:r="http://schemas.openxmlformats.org/officeDocument/2006/relationships" xmlns:p188="http://schemas.microsoft.com/office/powerpoint/2018/8/main">
  <p188:cm id="{E11C25E0-7C84-49CC-8CF5-736BAF30343F}" authorId="{F9071D00-6468-3589-82AF-2F9AA848CF29}" created="2025-08-27T22:48:12.513">
    <pc:sldMkLst xmlns:pc="http://schemas.microsoft.com/office/powerpoint/2013/main/command">
      <pc:docMk/>
      <pc:sldMk cId="3402714852" sldId="861"/>
    </pc:sldMkLst>
    <p188:txBody>
      <a:bodyPr/>
      <a:lstStyle/>
      <a:p>
        <a:r>
          <a:rPr lang="fr-FR"/>
          <a:t>Can't verify due to NXP Software in the previous guide: "Installation Guide to
Model-Based Design
Toolbox S32K3xx Series​"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BC85B-40E6-419A-BDFF-3A46FCF3EF80}"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2009B-163D-4DBB-9201-248035FF758E}" type="slidenum">
              <a:rPr lang="en-US" smtClean="0"/>
              <a:t>‹#›</a:t>
            </a:fld>
            <a:endParaRPr lang="en-US"/>
          </a:p>
        </p:txBody>
      </p:sp>
    </p:spTree>
    <p:extLst>
      <p:ext uri="{BB962C8B-B14F-4D97-AF65-F5344CB8AC3E}">
        <p14:creationId xmlns:p14="http://schemas.microsoft.com/office/powerpoint/2010/main" val="313962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A23FD-E369-4AA1-BF74-3E3A0F691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7C7B4-FA8E-588B-3D72-C4F6A6A58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82A72-4F6B-93D1-CFAE-8457772377A1}"/>
              </a:ext>
            </a:extLst>
          </p:cNvPr>
          <p:cNvSpPr>
            <a:spLocks noGrp="1"/>
          </p:cNvSpPr>
          <p:nvPr>
            <p:ph type="body" idx="1"/>
          </p:nvPr>
        </p:nvSpPr>
        <p:spPr/>
        <p:txBody>
          <a:bodyPr/>
          <a:lstStyle/>
          <a:p>
            <a:pPr algn="l"/>
            <a:r>
              <a:rPr lang="en-CA" sz="1200" b="0" i="0" kern="1200">
                <a:solidFill>
                  <a:schemeClr val="tx1"/>
                </a:solidFill>
                <a:effectLst/>
                <a:latin typeface="+mn-lt"/>
                <a:ea typeface="+mn-ea"/>
                <a:cs typeface="+mn-cs"/>
              </a:rPr>
              <a:t>BMS Series Quick Start Guide: https://community.nxp.com/t5/NXP-Model-Based-Design-Tools/NXP-Model-Based-Design-Toolbox-for-Battery-Management-Systems/ta-p/2003771?profile.language=en&amp;attachment-id=190255</a:t>
            </a:r>
            <a:br>
              <a:rPr lang="en-CA"/>
            </a:br>
            <a:br>
              <a:rPr lang="en-CA"/>
            </a:br>
            <a:endParaRPr lang="en-CA"/>
          </a:p>
        </p:txBody>
      </p:sp>
      <p:sp>
        <p:nvSpPr>
          <p:cNvPr id="4" name="Slide Number Placeholder 3">
            <a:extLst>
              <a:ext uri="{FF2B5EF4-FFF2-40B4-BE49-F238E27FC236}">
                <a16:creationId xmlns:a16="http://schemas.microsoft.com/office/drawing/2014/main" id="{4CC444FF-03FC-69EE-7052-CE495B77D87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4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charset="0"/>
                <a:ea typeface="+mn-ea"/>
                <a:cs typeface="+mn-cs"/>
              </a:rPr>
              <a:t>NXP Model-Based Design Toolbox Team (2025). </a:t>
            </a:r>
            <a:r>
              <a:rPr lang="en-US" sz="1200" b="0" i="0" kern="1200" err="1">
                <a:solidFill>
                  <a:schemeClr val="tx1"/>
                </a:solidFill>
                <a:effectLst/>
                <a:latin typeface="Arial" charset="0"/>
                <a:ea typeface="+mn-ea"/>
                <a:cs typeface="+mn-cs"/>
              </a:rPr>
              <a:t>NXP_Support_Package_BMS</a:t>
            </a:r>
            <a:r>
              <a:rPr lang="en-US" sz="1200" b="0" i="0" kern="1200">
                <a:solidFill>
                  <a:schemeClr val="tx1"/>
                </a:solidFill>
                <a:effectLst/>
                <a:latin typeface="Arial" charset="0"/>
                <a:ea typeface="+mn-ea"/>
                <a:cs typeface="+mn-cs"/>
              </a:rPr>
              <a:t> (https://www.mathworks.com/matlabcentral/fileexchange/155682-nxp_support_package_bms), MATLAB Central File Exchange. Retrieved </a:t>
            </a:r>
            <a:r>
              <a:rPr lang="en-US"/>
              <a:t>July 28, 2025</a:t>
            </a:r>
            <a:r>
              <a:rPr lang="en-US" sz="1200" b="0" i="0" kern="1200">
                <a:solidFill>
                  <a:schemeClr val="tx1"/>
                </a:solidFill>
                <a:effectLst/>
                <a:latin typeface="Arial" charset="0"/>
                <a:ea typeface="+mn-ea"/>
                <a:cs typeface="+mn-cs"/>
              </a:rPr>
              <a:t>.</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673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32009B-163D-4DBB-9201-248035FF758E}" type="slidenum">
              <a:rPr lang="en-US" smtClean="0"/>
              <a:t>4</a:t>
            </a:fld>
            <a:endParaRPr lang="en-US"/>
          </a:p>
        </p:txBody>
      </p:sp>
    </p:spTree>
    <p:extLst>
      <p:ext uri="{BB962C8B-B14F-4D97-AF65-F5344CB8AC3E}">
        <p14:creationId xmlns:p14="http://schemas.microsoft.com/office/powerpoint/2010/main" val="3612604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3" y="13252"/>
            <a:ext cx="11580449" cy="6844749"/>
          </a:xfrm>
          <a:prstGeom prst="rect">
            <a:avLst/>
          </a:prstGeom>
        </p:spPr>
      </p:pic>
      <p:sp>
        <p:nvSpPr>
          <p:cNvPr id="2" name="Title Placeholder" descr="Master title"/>
          <p:cNvSpPr>
            <a:spLocks noGrp="1"/>
          </p:cNvSpPr>
          <p:nvPr>
            <p:ph type="ctrTitle" hasCustomPrompt="1"/>
          </p:nvPr>
        </p:nvSpPr>
        <p:spPr>
          <a:xfrm>
            <a:off x="2183625" y="489228"/>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50"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6"/>
            <a:ext cx="1819563" cy="1359173"/>
          </a:xfrm>
        </p:spPr>
        <p:txBody>
          <a:bodyPr anchor="ctr" anchorCtr="0">
            <a:noAutofit/>
          </a:bodyPr>
          <a:lstStyle>
            <a:lvl1pPr marL="0" indent="0" algn="ctr">
              <a:buNone/>
              <a:defRPr sz="1467">
                <a:solidFill>
                  <a:srgbClr val="464F55"/>
                </a:solidFill>
              </a:defRPr>
            </a:lvl1pPr>
            <a:lvl2pPr marL="457178" indent="0">
              <a:buNone/>
              <a:defRPr sz="1467"/>
            </a:lvl2pPr>
            <a:lvl3pPr marL="914354" indent="0">
              <a:buNone/>
              <a:defRPr sz="1467"/>
            </a:lvl3pPr>
            <a:lvl4pPr marL="1371532" indent="0">
              <a:buNone/>
              <a:defRPr sz="1467"/>
            </a:lvl4pPr>
            <a:lvl5pPr marL="1828709"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7" y="5934483"/>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1"/>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3"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5" y="385131"/>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1"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70" y="6290908"/>
            <a:ext cx="1060295" cy="392701"/>
          </a:xfrm>
          <a:prstGeom prst="rect">
            <a:avLst/>
          </a:prstGeom>
        </p:spPr>
      </p:pic>
    </p:spTree>
    <p:extLst>
      <p:ext uri="{BB962C8B-B14F-4D97-AF65-F5344CB8AC3E}">
        <p14:creationId xmlns:p14="http://schemas.microsoft.com/office/powerpoint/2010/main" val="317160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9146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4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128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2"/>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4" y="246745"/>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2"/>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4" y="3489232"/>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2" y="973712"/>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9"/>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80"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202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738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6" y="787821"/>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9"/>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30"/>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5"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1160871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6"/>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5"/>
            <a:ext cx="3168072" cy="1418935"/>
          </a:xfrm>
        </p:spPr>
        <p:txBody>
          <a:bodyPr>
            <a:normAutofit/>
          </a:bodyPr>
          <a:lstStyle>
            <a:lvl1pPr marL="0" indent="0">
              <a:buNone/>
              <a:defRPr sz="1867">
                <a:solidFill>
                  <a:schemeClr val="bg1"/>
                </a:solidFill>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3"/>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1292055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5"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3"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8" y="1006370"/>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0284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1"/>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9"/>
            <a:ext cx="7315200" cy="804863"/>
          </a:xfrm>
        </p:spPr>
        <p:txBody>
          <a:bodyPr/>
          <a:lstStyle>
            <a:lvl1pPr marL="0" indent="0">
              <a:buNone/>
              <a:defRPr sz="1400">
                <a:solidFill>
                  <a:schemeClr val="tx1"/>
                </a:solidFill>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74766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10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2" y="4"/>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7" y="705395"/>
            <a:ext cx="5922677"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2"/>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6" y="1423221"/>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5" y="2567053"/>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5" y="3710885"/>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5" y="4854715"/>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20136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06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6"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7"/>
            <a:ext cx="11707283"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1"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832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4" y="-263234"/>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108421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10"/>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3151244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8"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20"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105889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2" y="13252"/>
            <a:ext cx="11580449" cy="6844749"/>
          </a:xfrm>
          <a:prstGeom prst="rect">
            <a:avLst/>
          </a:prstGeom>
        </p:spPr>
      </p:pic>
      <p:sp>
        <p:nvSpPr>
          <p:cNvPr id="2" name="Title Placeholder" descr="Master title"/>
          <p:cNvSpPr>
            <a:spLocks noGrp="1"/>
          </p:cNvSpPr>
          <p:nvPr>
            <p:ph type="ctrTitle" hasCustomPrompt="1"/>
          </p:nvPr>
        </p:nvSpPr>
        <p:spPr>
          <a:xfrm>
            <a:off x="2183625" y="489227"/>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49"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5"/>
            <a:ext cx="1819563"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2"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4" y="385130"/>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0"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2827176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1"/>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98833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1506741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3576285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328722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2"/>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2" y="3"/>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6" y="1423221"/>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5" y="2567053"/>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5" y="3710885"/>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5" y="4854715"/>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7" y="705395"/>
            <a:ext cx="5922677"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2"/>
            <a:ext cx="5923075" cy="705393"/>
          </a:xfrm>
        </p:spPr>
        <p:txBody>
          <a:bodyPr/>
          <a:lstStyle/>
          <a:p>
            <a:r>
              <a:rPr lang="en-US"/>
              <a:t>Click to edit Master title style</a:t>
            </a:r>
          </a:p>
        </p:txBody>
      </p:sp>
    </p:spTree>
    <p:extLst>
      <p:ext uri="{BB962C8B-B14F-4D97-AF65-F5344CB8AC3E}">
        <p14:creationId xmlns:p14="http://schemas.microsoft.com/office/powerpoint/2010/main" val="1449302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6"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0"/>
            <a:ext cx="11105888"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5" y="113805"/>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5" y="3767334"/>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6" y="3755150"/>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6" y="3755149"/>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1" y="3755147"/>
            <a:ext cx="2667573"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Tree>
    <p:extLst>
      <p:ext uri="{BB962C8B-B14F-4D97-AF65-F5344CB8AC3E}">
        <p14:creationId xmlns:p14="http://schemas.microsoft.com/office/powerpoint/2010/main" val="1650676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6" y="5934482"/>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042356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1"/>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8" y="1421441"/>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05699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2"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7"/>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3095559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37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0894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557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1"/>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3" y="246743"/>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1"/>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3" y="3489231"/>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1" y="973710"/>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7"/>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78"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2283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89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5" y="787819"/>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8"/>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29"/>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3"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1200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2" y="4"/>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6" y="1423221"/>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5" y="2567053"/>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5" y="3710885"/>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5" y="4854715"/>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7" y="705395"/>
            <a:ext cx="5922677"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2"/>
            <a:ext cx="5923075" cy="705393"/>
          </a:xfrm>
        </p:spPr>
        <p:txBody>
          <a:bodyPr/>
          <a:lstStyle/>
          <a:p>
            <a:r>
              <a:rPr lang="en-US"/>
              <a:t>Click to edit Master title style</a:t>
            </a:r>
          </a:p>
        </p:txBody>
      </p:sp>
    </p:spTree>
    <p:extLst>
      <p:ext uri="{BB962C8B-B14F-4D97-AF65-F5344CB8AC3E}">
        <p14:creationId xmlns:p14="http://schemas.microsoft.com/office/powerpoint/2010/main" val="1696124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5"/>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4"/>
            <a:ext cx="3168072" cy="1418935"/>
          </a:xfrm>
        </p:spPr>
        <p:txBody>
          <a:bodyPr>
            <a:normAutofit/>
          </a:bodyPr>
          <a:lstStyle>
            <a:lvl1pPr marL="0" indent="0">
              <a:buNone/>
              <a:defRPr sz="1867">
                <a:solidFill>
                  <a:schemeClr val="bg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2"/>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31019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4"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2"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7" y="1006369"/>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2292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0"/>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8"/>
            <a:ext cx="7315200" cy="804863"/>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125797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0019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6682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5"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0"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6527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5" y="-263235"/>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33582370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09"/>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42454579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7"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18"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427496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2"/>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2" y="3"/>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6" y="1423221"/>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5" y="2567053"/>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5" y="3710885"/>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5" y="4854715"/>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7" y="705395"/>
            <a:ext cx="5922677"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2"/>
            <a:ext cx="5923075" cy="705393"/>
          </a:xfrm>
        </p:spPr>
        <p:txBody>
          <a:bodyPr/>
          <a:lstStyle/>
          <a:p>
            <a:r>
              <a:rPr lang="en-US"/>
              <a:t>Click to edit Master title style</a:t>
            </a:r>
          </a:p>
        </p:txBody>
      </p:sp>
    </p:spTree>
    <p:extLst>
      <p:ext uri="{BB962C8B-B14F-4D97-AF65-F5344CB8AC3E}">
        <p14:creationId xmlns:p14="http://schemas.microsoft.com/office/powerpoint/2010/main" val="14028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7"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7"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7"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7"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1"/>
            <a:ext cx="11105888" cy="831079"/>
          </a:xfrm>
        </p:spPr>
        <p:txBody>
          <a:bodyPr>
            <a:noAutofit/>
          </a:bodyPr>
          <a:lstStyle>
            <a:lvl1pPr marL="0" indent="0">
              <a:buNone/>
              <a:defRPr sz="2000"/>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6" y="113806"/>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6" y="3767335"/>
            <a:ext cx="2667572" cy="831079"/>
          </a:xfrm>
        </p:spPr>
        <p:txBody>
          <a:bodyPr anchor="t" anchorCtr="0">
            <a:noAutofit/>
          </a:bodyPr>
          <a:lstStyle>
            <a:lvl1pPr marL="0" indent="0" algn="l">
              <a:buNone/>
              <a:defRPr sz="1467">
                <a:solidFill>
                  <a:schemeClr val="tx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7" y="3755151"/>
            <a:ext cx="2667572" cy="831079"/>
          </a:xfrm>
        </p:spPr>
        <p:txBody>
          <a:bodyPr anchor="t" anchorCtr="0">
            <a:noAutofit/>
          </a:bodyPr>
          <a:lstStyle>
            <a:lvl1pPr marL="0" indent="0" algn="l">
              <a:buNone/>
              <a:defRPr sz="1467">
                <a:solidFill>
                  <a:schemeClr val="tx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7" y="3755150"/>
            <a:ext cx="2667572" cy="831079"/>
          </a:xfrm>
        </p:spPr>
        <p:txBody>
          <a:bodyPr anchor="t" anchorCtr="0">
            <a:noAutofit/>
          </a:bodyPr>
          <a:lstStyle>
            <a:lvl1pPr marL="0" indent="0" algn="l">
              <a:buNone/>
              <a:defRPr sz="1467">
                <a:solidFill>
                  <a:schemeClr val="tx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2" y="3755149"/>
            <a:ext cx="2667573" cy="831079"/>
          </a:xfrm>
        </p:spPr>
        <p:txBody>
          <a:bodyPr anchor="t" anchorCtr="0">
            <a:noAutofit/>
          </a:bodyPr>
          <a:lstStyle>
            <a:lvl1pPr marL="0" indent="0" algn="l">
              <a:buNone/>
              <a:defRPr sz="1467">
                <a:solidFill>
                  <a:schemeClr val="tx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Tree>
    <p:extLst>
      <p:ext uri="{BB962C8B-B14F-4D97-AF65-F5344CB8AC3E}">
        <p14:creationId xmlns:p14="http://schemas.microsoft.com/office/powerpoint/2010/main" val="18372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40"/>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7" y="5934483"/>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8" y="6346519"/>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270853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2"/>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40"/>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7" y="5934483"/>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78" indent="0">
              <a:buNone/>
              <a:defRPr sz="2000"/>
            </a:lvl2pPr>
            <a:lvl3pPr marL="914354" indent="0">
              <a:buNone/>
              <a:defRPr sz="2000"/>
            </a:lvl3pPr>
            <a:lvl4pPr marL="1371532" indent="0">
              <a:buNone/>
              <a:defRPr sz="2000"/>
            </a:lvl4pPr>
            <a:lvl5pPr marL="1828709"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9" y="1421442"/>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8" y="6346519"/>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5285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3"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8"/>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26334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image" Target="../media/image4.sv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image" Target="../media/image3.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1"/>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7" y="5934483"/>
            <a:ext cx="2902511" cy="721333"/>
          </a:xfrm>
          <a:prstGeom prst="rect">
            <a:avLst/>
          </a:prstGeom>
        </p:spPr>
      </p:pic>
      <p:sp>
        <p:nvSpPr>
          <p:cNvPr id="2" name="Title Placeholder" descr="Master Title"/>
          <p:cNvSpPr>
            <a:spLocks noGrp="1"/>
          </p:cNvSpPr>
          <p:nvPr>
            <p:ph type="title"/>
          </p:nvPr>
        </p:nvSpPr>
        <p:spPr>
          <a:xfrm>
            <a:off x="267859"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9" y="1138000"/>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2"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8" y="6346519"/>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70" y="6290908"/>
            <a:ext cx="1060295" cy="392701"/>
          </a:xfrm>
          <a:prstGeom prst="rect">
            <a:avLst/>
          </a:prstGeom>
        </p:spPr>
      </p:pic>
    </p:spTree>
    <p:extLst>
      <p:ext uri="{BB962C8B-B14F-4D97-AF65-F5344CB8AC3E}">
        <p14:creationId xmlns:p14="http://schemas.microsoft.com/office/powerpoint/2010/main" val="2811170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p:txStyles>
    <p:titleStyle>
      <a:lvl1pPr algn="l" defTabSz="457178"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82" indent="-342882" algn="l" defTabSz="457178"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18" indent="-285737" algn="l" defTabSz="457178"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55" indent="-228589" algn="l" defTabSz="457178"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41" indent="-228589" algn="l" defTabSz="457178"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28" indent="-228589" algn="l" defTabSz="457178"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2" name="Title Placeholder" descr="Master Title"/>
          <p:cNvSpPr>
            <a:spLocks noGrp="1"/>
          </p:cNvSpPr>
          <p:nvPr>
            <p:ph type="title"/>
          </p:nvPr>
        </p:nvSpPr>
        <p:spPr>
          <a:xfrm>
            <a:off x="267858"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8" y="1137999"/>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7" y="6346518"/>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331046024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hf hdr="0" ftr="0"/>
  <p:txStyles>
    <p:titleStyle>
      <a:lvl1pPr algn="l" defTabSz="457189"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91" indent="-342891" algn="l" defTabSz="457189"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34" indent="-285744"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77" indent="-228594" algn="l" defTabSz="457189"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71" indent="-228594"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64" indent="-228594"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35D_CAD14EE4.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FFC9-1A32-7B2F-8478-B436437236B6}"/>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B34F5F81-F291-AA7F-14E9-FA61796C0E71}"/>
              </a:ext>
            </a:extLst>
          </p:cNvPr>
          <p:cNvSpPr/>
          <p:nvPr/>
        </p:nvSpPr>
        <p:spPr>
          <a:xfrm>
            <a:off x="1623185" y="153857"/>
            <a:ext cx="5625451" cy="5625451"/>
          </a:xfrm>
          <a:prstGeom prst="ellipse">
            <a:avLst/>
          </a:prstGeom>
          <a:solidFill>
            <a:srgbClr val="FFD5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srgbClr val="FFFFFF"/>
              </a:solidFill>
              <a:latin typeface="Arial" panose="020B0604020202020204"/>
            </a:endParaRPr>
          </a:p>
        </p:txBody>
      </p:sp>
      <p:sp>
        <p:nvSpPr>
          <p:cNvPr id="2" name="Title 1">
            <a:extLst>
              <a:ext uri="{FF2B5EF4-FFF2-40B4-BE49-F238E27FC236}">
                <a16:creationId xmlns:a16="http://schemas.microsoft.com/office/drawing/2014/main" id="{982B8F10-AC27-73C5-8E60-C708C9405064}"/>
              </a:ext>
            </a:extLst>
          </p:cNvPr>
          <p:cNvSpPr>
            <a:spLocks noGrp="1"/>
          </p:cNvSpPr>
          <p:nvPr>
            <p:ph type="ctrTitle"/>
          </p:nvPr>
        </p:nvSpPr>
        <p:spPr>
          <a:xfrm>
            <a:off x="2144685" y="1036055"/>
            <a:ext cx="5076036" cy="2347621"/>
          </a:xfrm>
        </p:spPr>
        <p:txBody>
          <a:bodyPr>
            <a:normAutofit/>
          </a:bodyPr>
          <a:lstStyle/>
          <a:p>
            <a:r>
              <a:rPr lang="en-US" sz="3733">
                <a:latin typeface="Arial"/>
                <a:cs typeface="Arial"/>
              </a:rPr>
              <a:t>Installation Guide to Model-Based Design Toolbox BMS Series</a:t>
            </a:r>
            <a:endParaRPr lang="en-US"/>
          </a:p>
        </p:txBody>
      </p:sp>
      <p:sp>
        <p:nvSpPr>
          <p:cNvPr id="9" name="Rectangle 8">
            <a:extLst>
              <a:ext uri="{FF2B5EF4-FFF2-40B4-BE49-F238E27FC236}">
                <a16:creationId xmlns:a16="http://schemas.microsoft.com/office/drawing/2014/main" id="{6CDE53E5-1642-2DF4-ADAA-A257A978A3CA}"/>
              </a:ext>
            </a:extLst>
          </p:cNvPr>
          <p:cNvSpPr/>
          <p:nvPr/>
        </p:nvSpPr>
        <p:spPr>
          <a:xfrm>
            <a:off x="2742700" y="3426315"/>
            <a:ext cx="4603496" cy="476284"/>
          </a:xfrm>
          <a:prstGeom prst="rect">
            <a:avLst/>
          </a:prstGeom>
        </p:spPr>
        <p:txBody>
          <a:bodyPr wrap="square">
            <a:spAutoFit/>
          </a:bodyPr>
          <a:lstStyle/>
          <a:p>
            <a:pPr defTabSz="609570"/>
            <a:endParaRPr lang="en-US" sz="1067">
              <a:solidFill>
                <a:srgbClr val="4C555C">
                  <a:lumMod val="75000"/>
                </a:srgbClr>
              </a:solidFill>
              <a:latin typeface="Arial" panose="020B0604020202020204"/>
              <a:cs typeface="Arial" charset="0"/>
            </a:endParaRPr>
          </a:p>
          <a:p>
            <a:pPr defTabSz="609570">
              <a:lnSpc>
                <a:spcPts val="1867"/>
              </a:lnSpc>
            </a:pPr>
            <a:r>
              <a:rPr lang="en-US" sz="1267">
                <a:solidFill>
                  <a:srgbClr val="4C555C">
                    <a:lumMod val="75000"/>
                  </a:srgbClr>
                </a:solidFill>
                <a:latin typeface="Arial" panose="020B0604020202020204"/>
                <a:cs typeface="Arial" charset="0"/>
              </a:rPr>
              <a:t>                     </a:t>
            </a:r>
            <a:endParaRPr lang="en-US" sz="1267" i="1">
              <a:solidFill>
                <a:srgbClr val="4C555C">
                  <a:lumMod val="75000"/>
                </a:srgbClr>
              </a:solidFill>
              <a:latin typeface="Arial" panose="020B0604020202020204"/>
              <a:cs typeface="Arial" charset="0"/>
            </a:endParaRPr>
          </a:p>
        </p:txBody>
      </p:sp>
      <p:cxnSp>
        <p:nvCxnSpPr>
          <p:cNvPr id="8" name="Straight Connector 7">
            <a:extLst>
              <a:ext uri="{FF2B5EF4-FFF2-40B4-BE49-F238E27FC236}">
                <a16:creationId xmlns:a16="http://schemas.microsoft.com/office/drawing/2014/main" id="{F527822C-1FDF-E596-7240-2BA456453580}"/>
              </a:ext>
            </a:extLst>
          </p:cNvPr>
          <p:cNvCxnSpPr>
            <a:cxnSpLocks/>
          </p:cNvCxnSpPr>
          <p:nvPr/>
        </p:nvCxnSpPr>
        <p:spPr>
          <a:xfrm>
            <a:off x="1842005" y="3341036"/>
            <a:ext cx="5159897"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5F06C07-321A-27E4-2FA5-6EDD7E4BDDA9}"/>
              </a:ext>
            </a:extLst>
          </p:cNvPr>
          <p:cNvSpPr/>
          <p:nvPr/>
        </p:nvSpPr>
        <p:spPr>
          <a:xfrm>
            <a:off x="849297" y="4056912"/>
            <a:ext cx="1943568" cy="1943568"/>
          </a:xfrm>
          <a:prstGeom prst="ellipse">
            <a:avLst/>
          </a:prstGeom>
          <a:solidFill>
            <a:srgbClr val="7AD1E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09570"/>
            <a:endParaRPr lang="en-US" sz="2400">
              <a:solidFill>
                <a:srgbClr val="FFFFFF"/>
              </a:solidFill>
              <a:latin typeface="Arial" panose="020B0604020202020204"/>
            </a:endParaRPr>
          </a:p>
        </p:txBody>
      </p:sp>
      <p:sp>
        <p:nvSpPr>
          <p:cNvPr id="4" name="Text Placeholder 3">
            <a:extLst>
              <a:ext uri="{FF2B5EF4-FFF2-40B4-BE49-F238E27FC236}">
                <a16:creationId xmlns:a16="http://schemas.microsoft.com/office/drawing/2014/main" id="{1BFE1D52-23B8-866D-C816-FDFD95ABFAAB}"/>
              </a:ext>
            </a:extLst>
          </p:cNvPr>
          <p:cNvSpPr>
            <a:spLocks noGrp="1"/>
          </p:cNvSpPr>
          <p:nvPr>
            <p:ph type="body" sz="quarter" idx="10"/>
          </p:nvPr>
        </p:nvSpPr>
        <p:spPr>
          <a:xfrm>
            <a:off x="806631" y="4339812"/>
            <a:ext cx="2028900" cy="1359173"/>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128666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AF54-757A-AE7D-D6F7-64064E635EE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1C0844C-6CD4-8AF0-5607-B1FA8AB0974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solidFill>
                <a:srgbClr val="000000"/>
              </a:solidFill>
              <a:latin typeface="Arial"/>
              <a:cs typeface="Arial"/>
            </a:endParaRPr>
          </a:p>
          <a:p>
            <a:r>
              <a:rPr lang="en-US">
                <a:latin typeface="Arial"/>
                <a:cs typeface="Arial"/>
              </a:rPr>
              <a:t>7. Read the License Agreement and press </a:t>
            </a:r>
            <a:r>
              <a:rPr lang="en-US" i="1">
                <a:latin typeface="Arial"/>
                <a:cs typeface="Arial"/>
              </a:rPr>
              <a:t>I Accept</a:t>
            </a:r>
            <a:r>
              <a:rPr lang="en-US">
                <a:latin typeface="Arial"/>
                <a:cs typeface="Arial"/>
              </a:rPr>
              <a:t>. </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4FBCEFBD-FAEC-A44A-1268-AEDE322180D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10</a:t>
            </a:fld>
            <a:endParaRPr lang="en-US">
              <a:solidFill>
                <a:srgbClr val="4C555C"/>
              </a:solidFill>
            </a:endParaRPr>
          </a:p>
        </p:txBody>
      </p:sp>
      <p:sp>
        <p:nvSpPr>
          <p:cNvPr id="4" name="Title 3">
            <a:extLst>
              <a:ext uri="{FF2B5EF4-FFF2-40B4-BE49-F238E27FC236}">
                <a16:creationId xmlns:a16="http://schemas.microsoft.com/office/drawing/2014/main" id="{DF50123D-FDF6-6344-5B32-2F67DB11D241}"/>
              </a:ext>
            </a:extLst>
          </p:cNvPr>
          <p:cNvSpPr>
            <a:spLocks noGrp="1"/>
          </p:cNvSpPr>
          <p:nvPr>
            <p:ph type="title"/>
          </p:nvPr>
        </p:nvSpPr>
        <p:spPr/>
        <p:txBody>
          <a:bodyPr/>
          <a:lstStyle/>
          <a:p>
            <a:r>
              <a:rPr lang="en-US" sz="2650">
                <a:latin typeface="Arial"/>
                <a:cs typeface="Arial"/>
              </a:rPr>
              <a:t>Installation Guide to Model-Based Design Toolbox BMS Series</a:t>
            </a:r>
            <a:endParaRPr lang="en-US" sz="2650"/>
          </a:p>
        </p:txBody>
      </p:sp>
      <p:pic>
        <p:nvPicPr>
          <p:cNvPr id="5" name="Picture 4" descr="A screenshot of a computer&#10;&#10;AI-generated content may be incorrect.">
            <a:extLst>
              <a:ext uri="{FF2B5EF4-FFF2-40B4-BE49-F238E27FC236}">
                <a16:creationId xmlns:a16="http://schemas.microsoft.com/office/drawing/2014/main" id="{C66B125E-875B-66D3-89C5-0372DB759C4E}"/>
              </a:ext>
            </a:extLst>
          </p:cNvPr>
          <p:cNvPicPr>
            <a:picLocks noChangeAspect="1"/>
          </p:cNvPicPr>
          <p:nvPr/>
        </p:nvPicPr>
        <p:blipFill>
          <a:blip r:embed="rId2"/>
          <a:stretch>
            <a:fillRect/>
          </a:stretch>
        </p:blipFill>
        <p:spPr>
          <a:xfrm>
            <a:off x="2741648" y="1523999"/>
            <a:ext cx="6769318" cy="4364183"/>
          </a:xfrm>
          <a:prstGeom prst="rect">
            <a:avLst/>
          </a:prstGeom>
        </p:spPr>
      </p:pic>
    </p:spTree>
    <p:extLst>
      <p:ext uri="{BB962C8B-B14F-4D97-AF65-F5344CB8AC3E}">
        <p14:creationId xmlns:p14="http://schemas.microsoft.com/office/powerpoint/2010/main" val="69346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53C5-465D-CE17-F9C2-2F95B552BC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B51B91-1517-CB49-EF65-F11155FE2BFE}"/>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solidFill>
                <a:srgbClr val="000000"/>
              </a:solidFill>
              <a:latin typeface="Arial"/>
              <a:cs typeface="Arial"/>
            </a:endParaRPr>
          </a:p>
          <a:p>
            <a:r>
              <a:rPr lang="en-US">
                <a:latin typeface="Arial"/>
                <a:cs typeface="Arial"/>
              </a:rPr>
              <a:t>8. Once the process is successful, press the </a:t>
            </a:r>
            <a:r>
              <a:rPr lang="en-US" i="1">
                <a:latin typeface="Arial"/>
                <a:cs typeface="Arial"/>
              </a:rPr>
              <a:t>Open Folder </a:t>
            </a:r>
            <a:r>
              <a:rPr lang="en-US">
                <a:latin typeface="Arial"/>
                <a:cs typeface="Arial"/>
              </a:rPr>
              <a:t>button. </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26ECD9DB-259E-B7EB-E879-67D1E71DCC9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11</a:t>
            </a:fld>
            <a:endParaRPr lang="en-US">
              <a:solidFill>
                <a:srgbClr val="4C555C"/>
              </a:solidFill>
            </a:endParaRPr>
          </a:p>
        </p:txBody>
      </p:sp>
      <p:sp>
        <p:nvSpPr>
          <p:cNvPr id="4" name="Title 3">
            <a:extLst>
              <a:ext uri="{FF2B5EF4-FFF2-40B4-BE49-F238E27FC236}">
                <a16:creationId xmlns:a16="http://schemas.microsoft.com/office/drawing/2014/main" id="{30F4B98E-4F93-1C22-4013-277B5D71C90D}"/>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061440E0-4B0F-1FC5-22AA-F4A6F182FED7}"/>
              </a:ext>
            </a:extLst>
          </p:cNvPr>
          <p:cNvPicPr>
            <a:picLocks noChangeAspect="1"/>
          </p:cNvPicPr>
          <p:nvPr/>
        </p:nvPicPr>
        <p:blipFill>
          <a:blip r:embed="rId2"/>
          <a:stretch>
            <a:fillRect/>
          </a:stretch>
        </p:blipFill>
        <p:spPr>
          <a:xfrm>
            <a:off x="2866985" y="1593272"/>
            <a:ext cx="6509983" cy="4191000"/>
          </a:xfrm>
          <a:prstGeom prst="rect">
            <a:avLst/>
          </a:prstGeom>
        </p:spPr>
      </p:pic>
    </p:spTree>
    <p:extLst>
      <p:ext uri="{BB962C8B-B14F-4D97-AF65-F5344CB8AC3E}">
        <p14:creationId xmlns:p14="http://schemas.microsoft.com/office/powerpoint/2010/main" val="2648925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BB953-1440-5E4C-2DA8-EF8E6B782E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E43186-EBEC-FE89-B1C2-EE5FE4DB7110}"/>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9. Open the NXP_Support_Package_BMS.m script by double-clicking it. </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154A148F-98C2-EA48-6687-641AFCA7CCF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12</a:t>
            </a:fld>
            <a:endParaRPr lang="en-US">
              <a:solidFill>
                <a:srgbClr val="4C555C"/>
              </a:solidFill>
            </a:endParaRPr>
          </a:p>
        </p:txBody>
      </p:sp>
      <p:sp>
        <p:nvSpPr>
          <p:cNvPr id="4" name="Title 3">
            <a:extLst>
              <a:ext uri="{FF2B5EF4-FFF2-40B4-BE49-F238E27FC236}">
                <a16:creationId xmlns:a16="http://schemas.microsoft.com/office/drawing/2014/main" id="{E86178C0-7A6C-51B1-D7A7-5EC561A3D63C}"/>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9F54D152-9ACD-56DC-E896-BC30A8D86B62}"/>
              </a:ext>
            </a:extLst>
          </p:cNvPr>
          <p:cNvPicPr>
            <a:picLocks noChangeAspect="1"/>
          </p:cNvPicPr>
          <p:nvPr/>
        </p:nvPicPr>
        <p:blipFill>
          <a:blip r:embed="rId2"/>
          <a:stretch>
            <a:fillRect/>
          </a:stretch>
        </p:blipFill>
        <p:spPr>
          <a:xfrm>
            <a:off x="2521497" y="1558636"/>
            <a:ext cx="7192303" cy="4312228"/>
          </a:xfrm>
          <a:prstGeom prst="rect">
            <a:avLst/>
          </a:prstGeom>
        </p:spPr>
      </p:pic>
    </p:spTree>
    <p:extLst>
      <p:ext uri="{BB962C8B-B14F-4D97-AF65-F5344CB8AC3E}">
        <p14:creationId xmlns:p14="http://schemas.microsoft.com/office/powerpoint/2010/main" val="219545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C112A-DA49-2A55-F65A-81514C6B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17B524A-4DB6-E44C-5DBC-0BF34D654872}"/>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10. Run the script by pressing the </a:t>
            </a:r>
            <a:r>
              <a:rPr lang="en-US" i="1">
                <a:latin typeface="Arial"/>
                <a:cs typeface="Arial"/>
              </a:rPr>
              <a:t>Run </a:t>
            </a:r>
            <a:r>
              <a:rPr lang="en-US">
                <a:latin typeface="Arial"/>
                <a:cs typeface="Arial"/>
              </a:rPr>
              <a:t>button. It will start the NXP Support Package for BMS.</a:t>
            </a:r>
            <a:endParaRPr lang="en-US">
              <a:solidFill>
                <a:srgbClr val="000000"/>
              </a:solidFill>
              <a:latin typeface="Arial"/>
              <a:cs typeface="Arial"/>
            </a:endParaRPr>
          </a:p>
          <a:p>
            <a:pPr marL="456565" indent="-456565">
              <a:buAutoNum type="arabicPeriod"/>
            </a:pP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A48C538F-9573-A96E-86CD-0B247202487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13</a:t>
            </a:fld>
            <a:endParaRPr lang="en-US">
              <a:solidFill>
                <a:srgbClr val="4C555C"/>
              </a:solidFill>
            </a:endParaRPr>
          </a:p>
        </p:txBody>
      </p:sp>
      <p:sp>
        <p:nvSpPr>
          <p:cNvPr id="4" name="Title 3">
            <a:extLst>
              <a:ext uri="{FF2B5EF4-FFF2-40B4-BE49-F238E27FC236}">
                <a16:creationId xmlns:a16="http://schemas.microsoft.com/office/drawing/2014/main" id="{647840EC-DC05-DC27-6A21-1A2A3C0D948E}"/>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80C94B03-AFFF-A88B-1462-12BD4A055A10}"/>
              </a:ext>
            </a:extLst>
          </p:cNvPr>
          <p:cNvPicPr>
            <a:picLocks noChangeAspect="1"/>
          </p:cNvPicPr>
          <p:nvPr/>
        </p:nvPicPr>
        <p:blipFill>
          <a:blip r:embed="rId2"/>
          <a:stretch>
            <a:fillRect/>
          </a:stretch>
        </p:blipFill>
        <p:spPr>
          <a:xfrm>
            <a:off x="2869136" y="1714500"/>
            <a:ext cx="6453729" cy="3879273"/>
          </a:xfrm>
          <a:prstGeom prst="rect">
            <a:avLst/>
          </a:prstGeom>
        </p:spPr>
      </p:pic>
    </p:spTree>
    <p:extLst>
      <p:ext uri="{BB962C8B-B14F-4D97-AF65-F5344CB8AC3E}">
        <p14:creationId xmlns:p14="http://schemas.microsoft.com/office/powerpoint/2010/main" val="2883730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BC791-743D-60D0-2162-65B1D42B00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86E2756-25E5-E133-49F8-214AD8C94FE7}"/>
              </a:ext>
            </a:extLst>
          </p:cNvPr>
          <p:cNvSpPr>
            <a:spLocks noGrp="1"/>
          </p:cNvSpPr>
          <p:nvPr>
            <p:ph type="body" sz="quarter" idx="12"/>
          </p:nvPr>
        </p:nvSpPr>
        <p:spPr>
          <a:xfrm>
            <a:off x="268818" y="642201"/>
            <a:ext cx="6773790"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p>
          <a:p>
            <a:r>
              <a:rPr lang="en-US" sz="1850">
                <a:latin typeface="Arial"/>
                <a:cs typeface="Arial"/>
              </a:rPr>
              <a:t>11. A new pop-up window will appear. NXP Support Package for BMS is a graphical user interface guide that helps to download and install the Model-Based Design Toolbox and also generates and installs the free-of cost license from the NXP website.</a:t>
            </a:r>
          </a:p>
          <a:p>
            <a:pPr marL="456565" indent="-456565">
              <a:buAutoNum type="arabicPeriod"/>
            </a:pP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6A2D6380-0650-59AB-9218-E238024D9FD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14</a:t>
            </a:fld>
            <a:endParaRPr lang="en-US">
              <a:solidFill>
                <a:srgbClr val="4C555C"/>
              </a:solidFill>
            </a:endParaRPr>
          </a:p>
        </p:txBody>
      </p:sp>
      <p:sp>
        <p:nvSpPr>
          <p:cNvPr id="4" name="Title 3">
            <a:extLst>
              <a:ext uri="{FF2B5EF4-FFF2-40B4-BE49-F238E27FC236}">
                <a16:creationId xmlns:a16="http://schemas.microsoft.com/office/drawing/2014/main" id="{9C4E5574-A096-71F3-F963-EEADB7DC1A74}"/>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97C5C566-F882-AF20-E9E2-6EF740B79EE4}"/>
              </a:ext>
            </a:extLst>
          </p:cNvPr>
          <p:cNvPicPr>
            <a:picLocks noChangeAspect="1"/>
          </p:cNvPicPr>
          <p:nvPr/>
        </p:nvPicPr>
        <p:blipFill>
          <a:blip r:embed="rId2"/>
          <a:stretch>
            <a:fillRect/>
          </a:stretch>
        </p:blipFill>
        <p:spPr>
          <a:xfrm>
            <a:off x="7128470" y="545523"/>
            <a:ext cx="4559265" cy="5394612"/>
          </a:xfrm>
          <a:prstGeom prst="rect">
            <a:avLst/>
          </a:prstGeom>
        </p:spPr>
      </p:pic>
    </p:spTree>
    <p:extLst>
      <p:ext uri="{BB962C8B-B14F-4D97-AF65-F5344CB8AC3E}">
        <p14:creationId xmlns:p14="http://schemas.microsoft.com/office/powerpoint/2010/main" val="204713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32A3-941A-D0C8-1B97-0E9285A6F13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A95E22F-8629-A46B-1813-7A6CD91CF13C}"/>
              </a:ext>
            </a:extLst>
          </p:cNvPr>
          <p:cNvSpPr>
            <a:spLocks noGrp="1"/>
          </p:cNvSpPr>
          <p:nvPr>
            <p:ph type="body" sz="quarter" idx="12"/>
          </p:nvPr>
        </p:nvSpPr>
        <p:spPr>
          <a:xfrm>
            <a:off x="268818" y="642201"/>
            <a:ext cx="7048407"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p>
          <a:p>
            <a:r>
              <a:rPr lang="en-US" sz="1850">
                <a:latin typeface="Arial"/>
                <a:cs typeface="Arial"/>
              </a:rPr>
              <a:t>11. Verify MBDT for S32K3xx v1.4.x Installation MBDT for BMS 1.2.0 requires MBDT for S32K3xx 1.4.0, 1.4.1 or 1.4.2 to be installed and configured in the current MATLAB instance. Press Verify MBDT for S32K3xx v1.4.0 Installation. </a:t>
            </a:r>
            <a:br>
              <a:rPr lang="en-US" sz="1850">
                <a:latin typeface="Arial"/>
                <a:cs typeface="Arial"/>
              </a:rPr>
            </a:br>
            <a:br>
              <a:rPr lang="en-US" sz="1850">
                <a:cs typeface="Arial" charset="0"/>
              </a:rPr>
            </a:br>
            <a:r>
              <a:rPr lang="en-US" sz="1900">
                <a:latin typeface="Arial"/>
                <a:cs typeface="Arial"/>
              </a:rPr>
              <a:t>Note: If MBDT for S32K3xx is not installed or you have a different version than 1.4.x, please proceed to install first the MBDT for S32K3xx 1.4.0!</a:t>
            </a:r>
            <a:endParaRPr lang="en-US" sz="1900">
              <a:solidFill>
                <a:srgbClr val="000000"/>
              </a:solidFill>
              <a:latin typeface="Arial"/>
              <a:cs typeface="Arial"/>
            </a:endParaRPr>
          </a:p>
          <a:p>
            <a:endParaRPr lang="en-US" sz="1850">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F2262C42-9C10-0DFF-1046-0C0294F57CE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15</a:t>
            </a:fld>
            <a:endParaRPr lang="en-US">
              <a:solidFill>
                <a:srgbClr val="4C555C"/>
              </a:solidFill>
            </a:endParaRPr>
          </a:p>
        </p:txBody>
      </p:sp>
      <p:sp>
        <p:nvSpPr>
          <p:cNvPr id="4" name="Title 3">
            <a:extLst>
              <a:ext uri="{FF2B5EF4-FFF2-40B4-BE49-F238E27FC236}">
                <a16:creationId xmlns:a16="http://schemas.microsoft.com/office/drawing/2014/main" id="{E45F941E-1D18-2630-2E7E-51924F07708C}"/>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50DD2807-86B7-5321-0E4E-8F12109EEE99}"/>
              </a:ext>
            </a:extLst>
          </p:cNvPr>
          <p:cNvPicPr>
            <a:picLocks noChangeAspect="1"/>
          </p:cNvPicPr>
          <p:nvPr/>
        </p:nvPicPr>
        <p:blipFill>
          <a:blip r:embed="rId3"/>
          <a:stretch>
            <a:fillRect/>
          </a:stretch>
        </p:blipFill>
        <p:spPr>
          <a:xfrm>
            <a:off x="7311903" y="564078"/>
            <a:ext cx="4663699" cy="5403273"/>
          </a:xfrm>
          <a:prstGeom prst="rect">
            <a:avLst/>
          </a:prstGeom>
        </p:spPr>
      </p:pic>
    </p:spTree>
    <p:extLst>
      <p:ext uri="{BB962C8B-B14F-4D97-AF65-F5344CB8AC3E}">
        <p14:creationId xmlns:p14="http://schemas.microsoft.com/office/powerpoint/2010/main" val="340271485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283F2-F803-8AA8-0472-13A77E35BD4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CE95B7-64AD-92DE-E638-4E50A5ED6DC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12. In the pop-up window, press </a:t>
            </a:r>
            <a:r>
              <a:rPr lang="en-US" i="1">
                <a:latin typeface="Arial"/>
                <a:cs typeface="Arial"/>
              </a:rPr>
              <a:t> OK</a:t>
            </a:r>
            <a:r>
              <a:rPr lang="en-US">
                <a:latin typeface="Arial"/>
                <a:cs typeface="Arial"/>
              </a:rPr>
              <a:t>.</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50D97870-1E84-8C1F-2DF9-8876D6C2961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16</a:t>
            </a:fld>
            <a:endParaRPr lang="en-US">
              <a:solidFill>
                <a:srgbClr val="4C555C"/>
              </a:solidFill>
            </a:endParaRPr>
          </a:p>
        </p:txBody>
      </p:sp>
      <p:sp>
        <p:nvSpPr>
          <p:cNvPr id="4" name="Title 3">
            <a:extLst>
              <a:ext uri="{FF2B5EF4-FFF2-40B4-BE49-F238E27FC236}">
                <a16:creationId xmlns:a16="http://schemas.microsoft.com/office/drawing/2014/main" id="{6B32E5D9-4BA4-90DB-4F4F-65AA48B2C45D}"/>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59AE3DE1-3515-395C-4406-3C3E7C9AC598}"/>
              </a:ext>
            </a:extLst>
          </p:cNvPr>
          <p:cNvPicPr>
            <a:picLocks noChangeAspect="1"/>
          </p:cNvPicPr>
          <p:nvPr/>
        </p:nvPicPr>
        <p:blipFill>
          <a:blip r:embed="rId2"/>
          <a:stretch>
            <a:fillRect/>
          </a:stretch>
        </p:blipFill>
        <p:spPr>
          <a:xfrm>
            <a:off x="4506793" y="1480704"/>
            <a:ext cx="3983706" cy="4675910"/>
          </a:xfrm>
          <a:prstGeom prst="rect">
            <a:avLst/>
          </a:prstGeom>
        </p:spPr>
      </p:pic>
    </p:spTree>
    <p:extLst>
      <p:ext uri="{BB962C8B-B14F-4D97-AF65-F5344CB8AC3E}">
        <p14:creationId xmlns:p14="http://schemas.microsoft.com/office/powerpoint/2010/main" val="154975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8DF42-023B-F2E8-5064-2D80751261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60DECE-F097-7920-F6C6-F4943415D07C}"/>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12. The previous step is highlighted by green color means you are good to go to the next step. Press </a:t>
            </a:r>
            <a:r>
              <a:rPr lang="en-US" i="1">
                <a:latin typeface="Arial"/>
                <a:cs typeface="Arial"/>
              </a:rPr>
              <a:t>Go to NXP Download Site</a:t>
            </a:r>
            <a:r>
              <a:rPr lang="en-US">
                <a:latin typeface="Arial"/>
                <a:cs typeface="Arial"/>
              </a:rPr>
              <a:t> Button.</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E737BAC1-E40B-3917-D875-5002EB03C2E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17</a:t>
            </a:fld>
            <a:endParaRPr lang="en-US">
              <a:solidFill>
                <a:srgbClr val="4C555C"/>
              </a:solidFill>
            </a:endParaRPr>
          </a:p>
        </p:txBody>
      </p:sp>
      <p:sp>
        <p:nvSpPr>
          <p:cNvPr id="4" name="Title 3">
            <a:extLst>
              <a:ext uri="{FF2B5EF4-FFF2-40B4-BE49-F238E27FC236}">
                <a16:creationId xmlns:a16="http://schemas.microsoft.com/office/drawing/2014/main" id="{B9D4C5EE-A06C-9A40-1833-6A69D457E64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48CD3034-04A2-3FF5-F226-F0F0BD7AD477}"/>
              </a:ext>
            </a:extLst>
          </p:cNvPr>
          <p:cNvPicPr>
            <a:picLocks noChangeAspect="1"/>
          </p:cNvPicPr>
          <p:nvPr/>
        </p:nvPicPr>
        <p:blipFill>
          <a:blip r:embed="rId2"/>
          <a:stretch>
            <a:fillRect/>
          </a:stretch>
        </p:blipFill>
        <p:spPr>
          <a:xfrm>
            <a:off x="4469006" y="1583375"/>
            <a:ext cx="3867547" cy="4532417"/>
          </a:xfrm>
          <a:prstGeom prst="rect">
            <a:avLst/>
          </a:prstGeom>
        </p:spPr>
      </p:pic>
    </p:spTree>
    <p:extLst>
      <p:ext uri="{BB962C8B-B14F-4D97-AF65-F5344CB8AC3E}">
        <p14:creationId xmlns:p14="http://schemas.microsoft.com/office/powerpoint/2010/main" val="145279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C41AD-AF13-E323-84C3-C734F32239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2C23AB8-EDBE-62CD-5E11-B4C9AA347C61}"/>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13. Sign in to NXP. If you already have no account with NXP, create one.</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FA65EDE0-0353-DA69-2A1D-358ABF31EC8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18</a:t>
            </a:fld>
            <a:endParaRPr lang="en-US">
              <a:solidFill>
                <a:srgbClr val="4C555C"/>
              </a:solidFill>
            </a:endParaRPr>
          </a:p>
        </p:txBody>
      </p:sp>
      <p:sp>
        <p:nvSpPr>
          <p:cNvPr id="4" name="Title 3">
            <a:extLst>
              <a:ext uri="{FF2B5EF4-FFF2-40B4-BE49-F238E27FC236}">
                <a16:creationId xmlns:a16="http://schemas.microsoft.com/office/drawing/2014/main" id="{E3A8C918-8AA0-C323-6AF5-12F414EFA1D5}"/>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 screen&#10;&#10;AI-generated content may be incorrect.">
            <a:extLst>
              <a:ext uri="{FF2B5EF4-FFF2-40B4-BE49-F238E27FC236}">
                <a16:creationId xmlns:a16="http://schemas.microsoft.com/office/drawing/2014/main" id="{859B9F3D-CA95-6DF0-2798-6E4EB2F567CA}"/>
              </a:ext>
            </a:extLst>
          </p:cNvPr>
          <p:cNvPicPr>
            <a:picLocks noChangeAspect="1"/>
          </p:cNvPicPr>
          <p:nvPr/>
        </p:nvPicPr>
        <p:blipFill>
          <a:blip r:embed="rId2"/>
          <a:stretch>
            <a:fillRect/>
          </a:stretch>
        </p:blipFill>
        <p:spPr>
          <a:xfrm>
            <a:off x="2277628" y="1977395"/>
            <a:ext cx="8323385" cy="3447496"/>
          </a:xfrm>
          <a:prstGeom prst="rect">
            <a:avLst/>
          </a:prstGeom>
        </p:spPr>
      </p:pic>
    </p:spTree>
    <p:extLst>
      <p:ext uri="{BB962C8B-B14F-4D97-AF65-F5344CB8AC3E}">
        <p14:creationId xmlns:p14="http://schemas.microsoft.com/office/powerpoint/2010/main" val="399584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FD584-C586-4927-41A9-978F2E40E61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AF2A30-4AE2-36BA-D345-5973C32F7D7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14. After signing in, the landing page will likely be your profile page. Click on </a:t>
            </a:r>
            <a:r>
              <a:rPr lang="en-US" i="1">
                <a:latin typeface="Arial"/>
                <a:cs typeface="Arial"/>
              </a:rPr>
              <a:t>My NXP Account </a:t>
            </a:r>
            <a:r>
              <a:rPr lang="en-US">
                <a:latin typeface="Arial"/>
                <a:cs typeface="Arial"/>
              </a:rPr>
              <a:t>from top right.</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CC061382-32FB-1D1A-F338-9893016DCE3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19</a:t>
            </a:fld>
            <a:endParaRPr lang="en-US">
              <a:solidFill>
                <a:srgbClr val="4C555C"/>
              </a:solidFill>
            </a:endParaRPr>
          </a:p>
        </p:txBody>
      </p:sp>
      <p:sp>
        <p:nvSpPr>
          <p:cNvPr id="4" name="Title 3">
            <a:extLst>
              <a:ext uri="{FF2B5EF4-FFF2-40B4-BE49-F238E27FC236}">
                <a16:creationId xmlns:a16="http://schemas.microsoft.com/office/drawing/2014/main" id="{5BADCB02-BC69-9689-B6F0-D56E66369AF1}"/>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1FE10CE7-FABA-33C4-06F0-793A14F07048}"/>
              </a:ext>
            </a:extLst>
          </p:cNvPr>
          <p:cNvPicPr>
            <a:picLocks noChangeAspect="1"/>
          </p:cNvPicPr>
          <p:nvPr/>
        </p:nvPicPr>
        <p:blipFill>
          <a:blip r:embed="rId2"/>
          <a:stretch>
            <a:fillRect/>
          </a:stretch>
        </p:blipFill>
        <p:spPr>
          <a:xfrm>
            <a:off x="1272792" y="2457475"/>
            <a:ext cx="9705033" cy="2520829"/>
          </a:xfrm>
          <a:prstGeom prst="rect">
            <a:avLst/>
          </a:prstGeom>
        </p:spPr>
      </p:pic>
    </p:spTree>
    <p:extLst>
      <p:ext uri="{BB962C8B-B14F-4D97-AF65-F5344CB8AC3E}">
        <p14:creationId xmlns:p14="http://schemas.microsoft.com/office/powerpoint/2010/main" val="179936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09E68-6E15-8C8F-CAAF-7E71BBA1ABB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6A0FCD6-AC20-2CAC-399B-5DF3B98F4D93}"/>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System Requirements</a:t>
            </a:r>
          </a:p>
          <a:p>
            <a:endParaRPr lang="en-US" b="1">
              <a:latin typeface="Arial"/>
              <a:cs typeface="Arial"/>
            </a:endParaRPr>
          </a:p>
        </p:txBody>
      </p:sp>
      <p:sp>
        <p:nvSpPr>
          <p:cNvPr id="3" name="Slide Number Placeholder 2">
            <a:extLst>
              <a:ext uri="{FF2B5EF4-FFF2-40B4-BE49-F238E27FC236}">
                <a16:creationId xmlns:a16="http://schemas.microsoft.com/office/drawing/2014/main" id="{21BE3E3A-8CBF-3A52-5F93-E6A2F39899A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a:t>
            </a:fld>
            <a:endParaRPr lang="en-US">
              <a:solidFill>
                <a:srgbClr val="4C555C"/>
              </a:solidFill>
            </a:endParaRPr>
          </a:p>
        </p:txBody>
      </p:sp>
      <p:sp>
        <p:nvSpPr>
          <p:cNvPr id="4" name="Title 3">
            <a:extLst>
              <a:ext uri="{FF2B5EF4-FFF2-40B4-BE49-F238E27FC236}">
                <a16:creationId xmlns:a16="http://schemas.microsoft.com/office/drawing/2014/main" id="{D481512C-6657-C131-8B7D-1234F11039F3}"/>
              </a:ext>
            </a:extLst>
          </p:cNvPr>
          <p:cNvSpPr>
            <a:spLocks noGrp="1"/>
          </p:cNvSpPr>
          <p:nvPr>
            <p:ph type="title"/>
          </p:nvPr>
        </p:nvSpPr>
        <p:spPr/>
        <p:txBody>
          <a:bodyPr/>
          <a:lstStyle/>
          <a:p>
            <a:r>
              <a:rPr lang="en-US">
                <a:latin typeface="Arial"/>
                <a:cs typeface="Arial"/>
              </a:rPr>
              <a:t>Installation Guide to Model-Based Design Toolbox BMS Series</a:t>
            </a:r>
            <a:endParaRPr lang="en-US"/>
          </a:p>
        </p:txBody>
      </p:sp>
      <p:graphicFrame>
        <p:nvGraphicFramePr>
          <p:cNvPr id="5" name="Table 4">
            <a:extLst>
              <a:ext uri="{FF2B5EF4-FFF2-40B4-BE49-F238E27FC236}">
                <a16:creationId xmlns:a16="http://schemas.microsoft.com/office/drawing/2014/main" id="{0F67BE69-BE15-4A7E-73C0-2CA6FCFCCB8A}"/>
              </a:ext>
            </a:extLst>
          </p:cNvPr>
          <p:cNvGraphicFramePr>
            <a:graphicFrameLocks noGrp="1"/>
          </p:cNvGraphicFramePr>
          <p:nvPr>
            <p:extLst>
              <p:ext uri="{D42A27DB-BD31-4B8C-83A1-F6EECF244321}">
                <p14:modId xmlns:p14="http://schemas.microsoft.com/office/powerpoint/2010/main" val="2269949746"/>
              </p:ext>
            </p:extLst>
          </p:nvPr>
        </p:nvGraphicFramePr>
        <p:xfrm>
          <a:off x="2387222" y="1149017"/>
          <a:ext cx="7417551" cy="1981200"/>
        </p:xfrm>
        <a:graphic>
          <a:graphicData uri="http://schemas.openxmlformats.org/drawingml/2006/table">
            <a:tbl>
              <a:tblPr firstRow="1" bandRow="1">
                <a:tableStyleId>{5C22544A-7EE6-4342-B048-85BDC9FD1C3A}</a:tableStyleId>
              </a:tblPr>
              <a:tblGrid>
                <a:gridCol w="3764755">
                  <a:extLst>
                    <a:ext uri="{9D8B030D-6E8A-4147-A177-3AD203B41FA5}">
                      <a16:colId xmlns:a16="http://schemas.microsoft.com/office/drawing/2014/main" val="4252494948"/>
                    </a:ext>
                  </a:extLst>
                </a:gridCol>
                <a:gridCol w="3652796">
                  <a:extLst>
                    <a:ext uri="{9D8B030D-6E8A-4147-A177-3AD203B41FA5}">
                      <a16:colId xmlns:a16="http://schemas.microsoft.com/office/drawing/2014/main" val="2617692512"/>
                    </a:ext>
                  </a:extLst>
                </a:gridCol>
              </a:tblGrid>
              <a:tr h="362026">
                <a:tc>
                  <a:txBody>
                    <a:bodyPr/>
                    <a:lstStyle/>
                    <a:p>
                      <a:r>
                        <a:rPr lang="en-US" sz="1800"/>
                        <a:t>Criteria </a:t>
                      </a:r>
                    </a:p>
                  </a:txBody>
                  <a:tcPr marL="121920" marR="121920" marT="60960" marB="60960"/>
                </a:tc>
                <a:tc>
                  <a:txBody>
                    <a:bodyPr/>
                    <a:lstStyle/>
                    <a:p>
                      <a:r>
                        <a:rPr lang="en-US" sz="1800"/>
                        <a:t>Minimum Requirements</a:t>
                      </a:r>
                    </a:p>
                  </a:txBody>
                  <a:tcPr marL="121920" marR="121920" marT="60960" marB="60960"/>
                </a:tc>
                <a:extLst>
                  <a:ext uri="{0D108BD9-81ED-4DB2-BD59-A6C34878D82A}">
                    <a16:rowId xmlns:a16="http://schemas.microsoft.com/office/drawing/2014/main" val="4274301954"/>
                  </a:ext>
                </a:extLst>
              </a:tr>
              <a:tr h="362026">
                <a:tc>
                  <a:txBody>
                    <a:bodyPr/>
                    <a:lstStyle/>
                    <a:p>
                      <a:r>
                        <a:rPr lang="en-US" sz="1800" dirty="0"/>
                        <a:t>Operating Systems</a:t>
                      </a:r>
                    </a:p>
                  </a:txBody>
                  <a:tcPr marL="121920" marR="121920" marT="60960" marB="60960"/>
                </a:tc>
                <a:tc>
                  <a:txBody>
                    <a:bodyPr/>
                    <a:lstStyle/>
                    <a:p>
                      <a:pPr lvl="0">
                        <a:buNone/>
                      </a:pPr>
                      <a:r>
                        <a:rPr lang="en-US" sz="1800" b="0" i="0" u="none" strike="noStrike" noProof="0">
                          <a:solidFill>
                            <a:srgbClr val="4C555C"/>
                          </a:solidFill>
                          <a:latin typeface="Arial"/>
                        </a:rPr>
                        <a:t>Any Windows® x64 processor </a:t>
                      </a:r>
                      <a:endParaRPr lang="en-US" sz="1800"/>
                    </a:p>
                  </a:txBody>
                  <a:tcPr marL="121920" marR="121920" marT="60960" marB="60960"/>
                </a:tc>
                <a:extLst>
                  <a:ext uri="{0D108BD9-81ED-4DB2-BD59-A6C34878D82A}">
                    <a16:rowId xmlns:a16="http://schemas.microsoft.com/office/drawing/2014/main" val="1573699996"/>
                  </a:ext>
                </a:extLst>
              </a:tr>
              <a:tr h="362026">
                <a:tc>
                  <a:txBody>
                    <a:bodyPr/>
                    <a:lstStyle/>
                    <a:p>
                      <a:r>
                        <a:rPr lang="en-US" sz="1800"/>
                        <a:t>RAM</a:t>
                      </a:r>
                    </a:p>
                  </a:txBody>
                  <a:tcPr marL="121920" marR="121920" marT="60960" marB="60960"/>
                </a:tc>
                <a:tc>
                  <a:txBody>
                    <a:bodyPr/>
                    <a:lstStyle/>
                    <a:p>
                      <a:r>
                        <a:rPr lang="en-US" sz="1800"/>
                        <a:t>4 GB</a:t>
                      </a:r>
                    </a:p>
                  </a:txBody>
                  <a:tcPr marL="121920" marR="121920" marT="60960" marB="60960"/>
                </a:tc>
                <a:extLst>
                  <a:ext uri="{0D108BD9-81ED-4DB2-BD59-A6C34878D82A}">
                    <a16:rowId xmlns:a16="http://schemas.microsoft.com/office/drawing/2014/main" val="1291390004"/>
                  </a:ext>
                </a:extLst>
              </a:tr>
              <a:tr h="362026">
                <a:tc>
                  <a:txBody>
                    <a:bodyPr/>
                    <a:lstStyle/>
                    <a:p>
                      <a:r>
                        <a:rPr lang="en-US" sz="1800"/>
                        <a:t>Disk </a:t>
                      </a:r>
                    </a:p>
                  </a:txBody>
                  <a:tcPr marL="121920" marR="121920" marT="60960" marB="60960"/>
                </a:tc>
                <a:tc>
                  <a:txBody>
                    <a:bodyPr/>
                    <a:lstStyle/>
                    <a:p>
                      <a:r>
                        <a:rPr lang="en-US" sz="1800"/>
                        <a:t>6 GB</a:t>
                      </a:r>
                    </a:p>
                  </a:txBody>
                  <a:tcPr marL="121920" marR="121920" marT="60960" marB="60960"/>
                </a:tc>
                <a:extLst>
                  <a:ext uri="{0D108BD9-81ED-4DB2-BD59-A6C34878D82A}">
                    <a16:rowId xmlns:a16="http://schemas.microsoft.com/office/drawing/2014/main" val="2821252802"/>
                  </a:ext>
                </a:extLst>
              </a:tr>
              <a:tr h="362026">
                <a:tc>
                  <a:txBody>
                    <a:bodyPr/>
                    <a:lstStyle/>
                    <a:p>
                      <a:pPr lvl="0">
                        <a:buNone/>
                      </a:pPr>
                      <a:r>
                        <a:rPr lang="en-US" sz="1800"/>
                        <a:t>Web Downloads</a:t>
                      </a:r>
                    </a:p>
                  </a:txBody>
                  <a:tcPr marL="121920" marR="121920" marT="60960" marB="60960"/>
                </a:tc>
                <a:tc>
                  <a:txBody>
                    <a:bodyPr/>
                    <a:lstStyle/>
                    <a:p>
                      <a:pPr lvl="0">
                        <a:buNone/>
                      </a:pPr>
                      <a:r>
                        <a:rPr lang="en-US" sz="1800" dirty="0"/>
                        <a:t>Internet</a:t>
                      </a:r>
                    </a:p>
                  </a:txBody>
                  <a:tcPr marL="121920" marR="121920" marT="60960" marB="60960"/>
                </a:tc>
                <a:extLst>
                  <a:ext uri="{0D108BD9-81ED-4DB2-BD59-A6C34878D82A}">
                    <a16:rowId xmlns:a16="http://schemas.microsoft.com/office/drawing/2014/main" val="692856858"/>
                  </a:ext>
                </a:extLst>
              </a:tr>
            </a:tbl>
          </a:graphicData>
        </a:graphic>
      </p:graphicFrame>
      <p:graphicFrame>
        <p:nvGraphicFramePr>
          <p:cNvPr id="6" name="Table 5">
            <a:extLst>
              <a:ext uri="{FF2B5EF4-FFF2-40B4-BE49-F238E27FC236}">
                <a16:creationId xmlns:a16="http://schemas.microsoft.com/office/drawing/2014/main" id="{04055690-71BB-CE4C-8A77-FAF0C2805707}"/>
              </a:ext>
            </a:extLst>
          </p:cNvPr>
          <p:cNvGraphicFramePr>
            <a:graphicFrameLocks noGrp="1"/>
          </p:cNvGraphicFramePr>
          <p:nvPr>
            <p:extLst>
              <p:ext uri="{D42A27DB-BD31-4B8C-83A1-F6EECF244321}">
                <p14:modId xmlns:p14="http://schemas.microsoft.com/office/powerpoint/2010/main" val="716152537"/>
              </p:ext>
            </p:extLst>
          </p:nvPr>
        </p:nvGraphicFramePr>
        <p:xfrm>
          <a:off x="2910631" y="3653369"/>
          <a:ext cx="6370737" cy="1188720"/>
        </p:xfrm>
        <a:graphic>
          <a:graphicData uri="http://schemas.openxmlformats.org/drawingml/2006/table">
            <a:tbl>
              <a:tblPr firstRow="1" bandRow="1">
                <a:tableStyleId>{5C22544A-7EE6-4342-B048-85BDC9FD1C3A}</a:tableStyleId>
              </a:tblPr>
              <a:tblGrid>
                <a:gridCol w="2123579">
                  <a:extLst>
                    <a:ext uri="{9D8B030D-6E8A-4147-A177-3AD203B41FA5}">
                      <a16:colId xmlns:a16="http://schemas.microsoft.com/office/drawing/2014/main" val="1930490412"/>
                    </a:ext>
                  </a:extLst>
                </a:gridCol>
                <a:gridCol w="2123579">
                  <a:extLst>
                    <a:ext uri="{9D8B030D-6E8A-4147-A177-3AD203B41FA5}">
                      <a16:colId xmlns:a16="http://schemas.microsoft.com/office/drawing/2014/main" val="3032853462"/>
                    </a:ext>
                  </a:extLst>
                </a:gridCol>
                <a:gridCol w="2123579">
                  <a:extLst>
                    <a:ext uri="{9D8B030D-6E8A-4147-A177-3AD203B41FA5}">
                      <a16:colId xmlns:a16="http://schemas.microsoft.com/office/drawing/2014/main" val="3008635574"/>
                    </a:ext>
                  </a:extLst>
                </a:gridCol>
              </a:tblGrid>
              <a:tr h="360422">
                <a:tc>
                  <a:txBody>
                    <a:bodyPr/>
                    <a:lstStyle/>
                    <a:p>
                      <a:endParaRPr lang="en-US" sz="1800"/>
                    </a:p>
                  </a:txBody>
                  <a:tcPr marL="121920" marR="121920" marT="60960" marB="60960"/>
                </a:tc>
                <a:tc>
                  <a:txBody>
                    <a:bodyPr/>
                    <a:lstStyle/>
                    <a:p>
                      <a:r>
                        <a:rPr lang="en-US" sz="1800" dirty="0"/>
                        <a:t>SP Level</a:t>
                      </a:r>
                    </a:p>
                  </a:txBody>
                  <a:tcPr marL="121920" marR="121920" marT="60960" marB="60960"/>
                </a:tc>
                <a:tc>
                  <a:txBody>
                    <a:bodyPr/>
                    <a:lstStyle/>
                    <a:p>
                      <a:r>
                        <a:rPr lang="en-US" sz="1800"/>
                        <a:t>64-bit</a:t>
                      </a:r>
                    </a:p>
                  </a:txBody>
                  <a:tcPr marL="121920" marR="121920" marT="60960" marB="60960"/>
                </a:tc>
                <a:extLst>
                  <a:ext uri="{0D108BD9-81ED-4DB2-BD59-A6C34878D82A}">
                    <a16:rowId xmlns:a16="http://schemas.microsoft.com/office/drawing/2014/main" val="998933218"/>
                  </a:ext>
                </a:extLst>
              </a:tr>
              <a:tr h="360422">
                <a:tc>
                  <a:txBody>
                    <a:bodyPr/>
                    <a:lstStyle/>
                    <a:p>
                      <a:r>
                        <a:rPr lang="en-US" sz="1800"/>
                        <a:t>Windows 10</a:t>
                      </a:r>
                    </a:p>
                  </a:txBody>
                  <a:tcPr marL="121920" marR="121920" marT="60960" marB="60960"/>
                </a:tc>
                <a:tc>
                  <a:txBody>
                    <a:bodyPr/>
                    <a:lstStyle/>
                    <a:p>
                      <a:endParaRPr lang="en-US" sz="1800"/>
                    </a:p>
                  </a:txBody>
                  <a:tcPr marL="121920" marR="121920" marT="60960" marB="60960"/>
                </a:tc>
                <a:tc>
                  <a:txBody>
                    <a:bodyPr/>
                    <a:lstStyle/>
                    <a:p>
                      <a:r>
                        <a:rPr lang="en-US" sz="1800"/>
                        <a:t>x</a:t>
                      </a:r>
                    </a:p>
                  </a:txBody>
                  <a:tcPr marL="121920" marR="121920" marT="60960" marB="60960"/>
                </a:tc>
                <a:extLst>
                  <a:ext uri="{0D108BD9-81ED-4DB2-BD59-A6C34878D82A}">
                    <a16:rowId xmlns:a16="http://schemas.microsoft.com/office/drawing/2014/main" val="2372821917"/>
                  </a:ext>
                </a:extLst>
              </a:tr>
              <a:tr h="360422">
                <a:tc>
                  <a:txBody>
                    <a:bodyPr/>
                    <a:lstStyle/>
                    <a:p>
                      <a:r>
                        <a:rPr lang="en-US" sz="1800"/>
                        <a:t>Windows 11</a:t>
                      </a:r>
                    </a:p>
                  </a:txBody>
                  <a:tcPr marL="121920" marR="121920" marT="60960" marB="60960"/>
                </a:tc>
                <a:tc>
                  <a:txBody>
                    <a:bodyPr/>
                    <a:lstStyle/>
                    <a:p>
                      <a:endParaRPr lang="en-US" sz="1800"/>
                    </a:p>
                  </a:txBody>
                  <a:tcPr marL="121920" marR="121920" marT="60960" marB="60960"/>
                </a:tc>
                <a:tc>
                  <a:txBody>
                    <a:bodyPr/>
                    <a:lstStyle/>
                    <a:p>
                      <a:r>
                        <a:rPr lang="en-US" sz="1800" dirty="0"/>
                        <a:t>x</a:t>
                      </a:r>
                    </a:p>
                  </a:txBody>
                  <a:tcPr marL="121920" marR="121920" marT="60960" marB="60960"/>
                </a:tc>
                <a:extLst>
                  <a:ext uri="{0D108BD9-81ED-4DB2-BD59-A6C34878D82A}">
                    <a16:rowId xmlns:a16="http://schemas.microsoft.com/office/drawing/2014/main" val="2723284136"/>
                  </a:ext>
                </a:extLst>
              </a:tr>
            </a:tbl>
          </a:graphicData>
        </a:graphic>
      </p:graphicFrame>
      <p:sp>
        <p:nvSpPr>
          <p:cNvPr id="7" name="TextBox 6">
            <a:extLst>
              <a:ext uri="{FF2B5EF4-FFF2-40B4-BE49-F238E27FC236}">
                <a16:creationId xmlns:a16="http://schemas.microsoft.com/office/drawing/2014/main" id="{581BE583-34C8-8044-A65C-A3A5A89A22D4}"/>
              </a:ext>
            </a:extLst>
          </p:cNvPr>
          <p:cNvSpPr txBox="1"/>
          <p:nvPr/>
        </p:nvSpPr>
        <p:spPr>
          <a:xfrm>
            <a:off x="267858" y="3160972"/>
            <a:ext cx="5298831" cy="4308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2000" b="1">
                <a:solidFill>
                  <a:srgbClr val="4C555C"/>
                </a:solidFill>
                <a:latin typeface="Arial" panose="020B0604020202020204"/>
              </a:rPr>
              <a:t>Operating System Supported</a:t>
            </a:r>
            <a:endParaRPr lang="en-US" sz="2400">
              <a:solidFill>
                <a:srgbClr val="4C555C"/>
              </a:solidFill>
              <a:latin typeface="Arial" panose="020B0604020202020204"/>
            </a:endParaRPr>
          </a:p>
        </p:txBody>
      </p:sp>
      <p:graphicFrame>
        <p:nvGraphicFramePr>
          <p:cNvPr id="8" name="Table 7">
            <a:extLst>
              <a:ext uri="{FF2B5EF4-FFF2-40B4-BE49-F238E27FC236}">
                <a16:creationId xmlns:a16="http://schemas.microsoft.com/office/drawing/2014/main" id="{A051B482-780F-77C7-5AA5-CF4D802C8729}"/>
              </a:ext>
            </a:extLst>
          </p:cNvPr>
          <p:cNvGraphicFramePr>
            <a:graphicFrameLocks noGrp="1"/>
          </p:cNvGraphicFramePr>
          <p:nvPr>
            <p:extLst>
              <p:ext uri="{D42A27DB-BD31-4B8C-83A1-F6EECF244321}">
                <p14:modId xmlns:p14="http://schemas.microsoft.com/office/powerpoint/2010/main" val="761161095"/>
              </p:ext>
            </p:extLst>
          </p:nvPr>
        </p:nvGraphicFramePr>
        <p:xfrm>
          <a:off x="2150228" y="5190816"/>
          <a:ext cx="7891541" cy="792480"/>
        </p:xfrm>
        <a:graphic>
          <a:graphicData uri="http://schemas.openxmlformats.org/drawingml/2006/table">
            <a:tbl>
              <a:tblPr firstRow="1" bandRow="1">
                <a:tableStyleId>{5C22544A-7EE6-4342-B048-85BDC9FD1C3A}</a:tableStyleId>
              </a:tblPr>
              <a:tblGrid>
                <a:gridCol w="4778046">
                  <a:extLst>
                    <a:ext uri="{9D8B030D-6E8A-4147-A177-3AD203B41FA5}">
                      <a16:colId xmlns:a16="http://schemas.microsoft.com/office/drawing/2014/main" val="1930490412"/>
                    </a:ext>
                  </a:extLst>
                </a:gridCol>
                <a:gridCol w="3113495">
                  <a:extLst>
                    <a:ext uri="{9D8B030D-6E8A-4147-A177-3AD203B41FA5}">
                      <a16:colId xmlns:a16="http://schemas.microsoft.com/office/drawing/2014/main" val="3032853462"/>
                    </a:ext>
                  </a:extLst>
                </a:gridCol>
              </a:tblGrid>
              <a:tr h="360422">
                <a:tc>
                  <a:txBody>
                    <a:bodyPr/>
                    <a:lstStyle/>
                    <a:p>
                      <a:r>
                        <a:rPr lang="en-US" sz="1800" dirty="0"/>
                        <a:t>Toolbox Name</a:t>
                      </a:r>
                    </a:p>
                  </a:txBody>
                  <a:tcPr marL="121920" marR="121920" marT="60960" marB="60960"/>
                </a:tc>
                <a:tc>
                  <a:txBody>
                    <a:bodyPr/>
                    <a:lstStyle/>
                    <a:p>
                      <a:r>
                        <a:rPr lang="en-US" sz="1800"/>
                        <a:t>Version</a:t>
                      </a:r>
                    </a:p>
                  </a:txBody>
                  <a:tcPr marL="121920" marR="121920" marT="60960" marB="60960"/>
                </a:tc>
                <a:extLst>
                  <a:ext uri="{0D108BD9-81ED-4DB2-BD59-A6C34878D82A}">
                    <a16:rowId xmlns:a16="http://schemas.microsoft.com/office/drawing/2014/main" val="998933218"/>
                  </a:ext>
                </a:extLst>
              </a:tr>
              <a:tr h="360422">
                <a:tc>
                  <a:txBody>
                    <a:bodyPr/>
                    <a:lstStyle/>
                    <a:p>
                      <a:r>
                        <a:rPr lang="en-US" sz="1800"/>
                        <a:t>Model-Based Design Toolbox for S32K3xx</a:t>
                      </a:r>
                    </a:p>
                  </a:txBody>
                  <a:tcPr marL="121920" marR="121920" marT="60960" marB="60960"/>
                </a:tc>
                <a:tc>
                  <a:txBody>
                    <a:bodyPr/>
                    <a:lstStyle/>
                    <a:p>
                      <a:r>
                        <a:rPr lang="en-US" sz="1800" dirty="0"/>
                        <a:t>1.4.x</a:t>
                      </a:r>
                    </a:p>
                  </a:txBody>
                  <a:tcPr marL="121920" marR="121920" marT="60960" marB="60960"/>
                </a:tc>
                <a:extLst>
                  <a:ext uri="{0D108BD9-81ED-4DB2-BD59-A6C34878D82A}">
                    <a16:rowId xmlns:a16="http://schemas.microsoft.com/office/drawing/2014/main" val="2372821917"/>
                  </a:ext>
                </a:extLst>
              </a:tr>
            </a:tbl>
          </a:graphicData>
        </a:graphic>
      </p:graphicFrame>
      <p:sp>
        <p:nvSpPr>
          <p:cNvPr id="9" name="TextBox 8">
            <a:extLst>
              <a:ext uri="{FF2B5EF4-FFF2-40B4-BE49-F238E27FC236}">
                <a16:creationId xmlns:a16="http://schemas.microsoft.com/office/drawing/2014/main" id="{1258DC7F-91A3-9733-CB83-A06246258E9D}"/>
              </a:ext>
            </a:extLst>
          </p:cNvPr>
          <p:cNvSpPr txBox="1"/>
          <p:nvPr/>
        </p:nvSpPr>
        <p:spPr>
          <a:xfrm>
            <a:off x="267858" y="4784159"/>
            <a:ext cx="5298831" cy="4308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2000" b="1">
                <a:solidFill>
                  <a:srgbClr val="4C555C"/>
                </a:solidFill>
                <a:latin typeface="Arial" panose="020B0604020202020204"/>
              </a:rPr>
              <a:t>Software Requirements</a:t>
            </a:r>
            <a:endParaRPr lang="en-US" sz="2400">
              <a:solidFill>
                <a:srgbClr val="4C555C"/>
              </a:solidFill>
              <a:latin typeface="Arial" panose="020B0604020202020204"/>
            </a:endParaRPr>
          </a:p>
        </p:txBody>
      </p:sp>
    </p:spTree>
    <p:extLst>
      <p:ext uri="{BB962C8B-B14F-4D97-AF65-F5344CB8AC3E}">
        <p14:creationId xmlns:p14="http://schemas.microsoft.com/office/powerpoint/2010/main" val="309128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77019-0377-B1C2-99EB-662709DAD5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6B27173-B6C0-F91D-2A5D-B6EFE5C9F301}"/>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15. Next, click on</a:t>
            </a:r>
            <a:r>
              <a:rPr lang="en-US" i="1">
                <a:latin typeface="Arial"/>
                <a:cs typeface="Arial"/>
              </a:rPr>
              <a:t> Software Licensing and Support</a:t>
            </a:r>
            <a:r>
              <a:rPr lang="en-US">
                <a:latin typeface="Arial"/>
                <a:cs typeface="Arial"/>
              </a:rPr>
              <a:t>.</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4B398084-2543-E17A-5A0F-506B70C3F6B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20</a:t>
            </a:fld>
            <a:endParaRPr lang="en-US">
              <a:solidFill>
                <a:srgbClr val="4C555C"/>
              </a:solidFill>
            </a:endParaRPr>
          </a:p>
        </p:txBody>
      </p:sp>
      <p:sp>
        <p:nvSpPr>
          <p:cNvPr id="4" name="Title 3">
            <a:extLst>
              <a:ext uri="{FF2B5EF4-FFF2-40B4-BE49-F238E27FC236}">
                <a16:creationId xmlns:a16="http://schemas.microsoft.com/office/drawing/2014/main" id="{151080C5-5F26-FEC2-7FD7-0AA5FABE22DC}"/>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10A25989-A00C-EE5F-41EF-929874797AD1}"/>
              </a:ext>
            </a:extLst>
          </p:cNvPr>
          <p:cNvPicPr>
            <a:picLocks noChangeAspect="1"/>
          </p:cNvPicPr>
          <p:nvPr/>
        </p:nvPicPr>
        <p:blipFill>
          <a:blip r:embed="rId2"/>
          <a:stretch>
            <a:fillRect/>
          </a:stretch>
        </p:blipFill>
        <p:spPr>
          <a:xfrm>
            <a:off x="1272791" y="2239762"/>
            <a:ext cx="9696660" cy="2512455"/>
          </a:xfrm>
          <a:prstGeom prst="rect">
            <a:avLst/>
          </a:prstGeom>
        </p:spPr>
      </p:pic>
    </p:spTree>
    <p:extLst>
      <p:ext uri="{BB962C8B-B14F-4D97-AF65-F5344CB8AC3E}">
        <p14:creationId xmlns:p14="http://schemas.microsoft.com/office/powerpoint/2010/main" val="3010134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C126-8E5F-158E-F86E-424D893781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5DAA38-F342-57EC-16E4-794634264568}"/>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16. In the new page, click on</a:t>
            </a:r>
            <a:r>
              <a:rPr lang="en-US" i="1">
                <a:latin typeface="Arial"/>
                <a:cs typeface="Arial"/>
              </a:rPr>
              <a:t> View accounts.</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45557DF5-FE5E-B83A-20AB-C1407B501F0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21</a:t>
            </a:fld>
            <a:endParaRPr lang="en-US">
              <a:solidFill>
                <a:srgbClr val="4C555C"/>
              </a:solidFill>
            </a:endParaRPr>
          </a:p>
        </p:txBody>
      </p:sp>
      <p:sp>
        <p:nvSpPr>
          <p:cNvPr id="4" name="Title 3">
            <a:extLst>
              <a:ext uri="{FF2B5EF4-FFF2-40B4-BE49-F238E27FC236}">
                <a16:creationId xmlns:a16="http://schemas.microsoft.com/office/drawing/2014/main" id="{C7A92F7C-1400-194E-8EAF-82D08A0D6A19}"/>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website&#10;&#10;AI-generated content may be incorrect.">
            <a:extLst>
              <a:ext uri="{FF2B5EF4-FFF2-40B4-BE49-F238E27FC236}">
                <a16:creationId xmlns:a16="http://schemas.microsoft.com/office/drawing/2014/main" id="{EA4DD99C-1891-723B-6EBC-20D6A7583037}"/>
              </a:ext>
            </a:extLst>
          </p:cNvPr>
          <p:cNvPicPr>
            <a:picLocks noChangeAspect="1"/>
          </p:cNvPicPr>
          <p:nvPr/>
        </p:nvPicPr>
        <p:blipFill>
          <a:blip r:embed="rId2"/>
          <a:stretch>
            <a:fillRect/>
          </a:stretch>
        </p:blipFill>
        <p:spPr>
          <a:xfrm>
            <a:off x="1482133" y="1974064"/>
            <a:ext cx="9453825" cy="3228073"/>
          </a:xfrm>
          <a:prstGeom prst="rect">
            <a:avLst/>
          </a:prstGeom>
        </p:spPr>
      </p:pic>
    </p:spTree>
    <p:extLst>
      <p:ext uri="{BB962C8B-B14F-4D97-AF65-F5344CB8AC3E}">
        <p14:creationId xmlns:p14="http://schemas.microsoft.com/office/powerpoint/2010/main" val="3049643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8D5A4-E6C6-664C-6FF4-CC5C9EB316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5C67B9-85FD-E643-DB94-8FE9CF42394A}"/>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17. Click on </a:t>
            </a:r>
            <a:r>
              <a:rPr lang="en-US" i="1">
                <a:latin typeface="Arial"/>
                <a:cs typeface="Arial"/>
              </a:rPr>
              <a:t>Automotive SW - Model-Based Design Toolbox.</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36947FEB-153A-5CEE-85BB-35D7FE48A59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22</a:t>
            </a:fld>
            <a:endParaRPr lang="en-US">
              <a:solidFill>
                <a:srgbClr val="4C555C"/>
              </a:solidFill>
            </a:endParaRPr>
          </a:p>
        </p:txBody>
      </p:sp>
      <p:sp>
        <p:nvSpPr>
          <p:cNvPr id="4" name="Title 3">
            <a:extLst>
              <a:ext uri="{FF2B5EF4-FFF2-40B4-BE49-F238E27FC236}">
                <a16:creationId xmlns:a16="http://schemas.microsoft.com/office/drawing/2014/main" id="{D84CA5E5-BE71-501A-0605-112B2875367B}"/>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product information page&#10;&#10;AI-generated content may be incorrect.">
            <a:extLst>
              <a:ext uri="{FF2B5EF4-FFF2-40B4-BE49-F238E27FC236}">
                <a16:creationId xmlns:a16="http://schemas.microsoft.com/office/drawing/2014/main" id="{B83FB3EF-5F5E-04C2-5977-7ACC979A218B}"/>
              </a:ext>
            </a:extLst>
          </p:cNvPr>
          <p:cNvPicPr>
            <a:picLocks noChangeAspect="1"/>
          </p:cNvPicPr>
          <p:nvPr/>
        </p:nvPicPr>
        <p:blipFill>
          <a:blip r:embed="rId2"/>
          <a:stretch>
            <a:fillRect/>
          </a:stretch>
        </p:blipFill>
        <p:spPr>
          <a:xfrm>
            <a:off x="3369252" y="1555604"/>
            <a:ext cx="5453495" cy="4300971"/>
          </a:xfrm>
          <a:prstGeom prst="rect">
            <a:avLst/>
          </a:prstGeom>
        </p:spPr>
      </p:pic>
    </p:spTree>
    <p:extLst>
      <p:ext uri="{BB962C8B-B14F-4D97-AF65-F5344CB8AC3E}">
        <p14:creationId xmlns:p14="http://schemas.microsoft.com/office/powerpoint/2010/main" val="3362277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4C79-E9E0-9BC9-602F-3830F68D46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437AD1-B985-E16C-F801-87AB2F3DFF5D}"/>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18. Alternatively, you can search for it from </a:t>
            </a:r>
            <a:r>
              <a:rPr lang="en-US" i="1">
                <a:latin typeface="Arial"/>
                <a:cs typeface="Arial"/>
              </a:rPr>
              <a:t>Product Search.</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D0BE3399-15DE-B8BB-3067-2A9EE6AE579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23</a:t>
            </a:fld>
            <a:endParaRPr lang="en-US">
              <a:solidFill>
                <a:srgbClr val="4C555C"/>
              </a:solidFill>
            </a:endParaRPr>
          </a:p>
        </p:txBody>
      </p:sp>
      <p:sp>
        <p:nvSpPr>
          <p:cNvPr id="4" name="Title 3">
            <a:extLst>
              <a:ext uri="{FF2B5EF4-FFF2-40B4-BE49-F238E27FC236}">
                <a16:creationId xmlns:a16="http://schemas.microsoft.com/office/drawing/2014/main" id="{6D94DDB2-2D84-F83E-E746-13D4B185464A}"/>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search box&#10;&#10;AI-generated content may be incorrect.">
            <a:extLst>
              <a:ext uri="{FF2B5EF4-FFF2-40B4-BE49-F238E27FC236}">
                <a16:creationId xmlns:a16="http://schemas.microsoft.com/office/drawing/2014/main" id="{B41FFC90-00FE-590A-F4EE-900827A6F659}"/>
              </a:ext>
            </a:extLst>
          </p:cNvPr>
          <p:cNvPicPr>
            <a:picLocks noChangeAspect="1"/>
          </p:cNvPicPr>
          <p:nvPr/>
        </p:nvPicPr>
        <p:blipFill>
          <a:blip r:embed="rId2"/>
          <a:stretch>
            <a:fillRect/>
          </a:stretch>
        </p:blipFill>
        <p:spPr>
          <a:xfrm>
            <a:off x="2486890" y="1536987"/>
            <a:ext cx="7270174" cy="4364183"/>
          </a:xfrm>
          <a:prstGeom prst="rect">
            <a:avLst/>
          </a:prstGeom>
        </p:spPr>
      </p:pic>
    </p:spTree>
    <p:extLst>
      <p:ext uri="{BB962C8B-B14F-4D97-AF65-F5344CB8AC3E}">
        <p14:creationId xmlns:p14="http://schemas.microsoft.com/office/powerpoint/2010/main" val="363886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DB90C-EDEA-41E1-295C-BC6EB2D8160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C10EC1-B207-3DB6-E751-24C940402D11}"/>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19. Choose the corresponding version. Since the previously downloaded NXP Support Package BMS was version 1.1.0, NXP Model-Based Design Toolbox for BMS should be 1.1.0. Choose the one with description </a:t>
            </a:r>
            <a:r>
              <a:rPr lang="en-US" i="1">
                <a:latin typeface="Arial"/>
                <a:cs typeface="Arial"/>
              </a:rPr>
              <a:t>NXP_MBDToolbox_BMS_1.1.0_20240422</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952C2FB9-FC9F-4B5D-F290-B797AD137A46}"/>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24</a:t>
            </a:fld>
            <a:endParaRPr lang="en-US">
              <a:solidFill>
                <a:srgbClr val="4C555C"/>
              </a:solidFill>
            </a:endParaRPr>
          </a:p>
        </p:txBody>
      </p:sp>
      <p:sp>
        <p:nvSpPr>
          <p:cNvPr id="4" name="Title 3">
            <a:extLst>
              <a:ext uri="{FF2B5EF4-FFF2-40B4-BE49-F238E27FC236}">
                <a16:creationId xmlns:a16="http://schemas.microsoft.com/office/drawing/2014/main" id="{8D07E664-5C40-D81A-7631-B6AA964F70C1}"/>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search engine&#10;&#10;AI-generated content may be incorrect.">
            <a:extLst>
              <a:ext uri="{FF2B5EF4-FFF2-40B4-BE49-F238E27FC236}">
                <a16:creationId xmlns:a16="http://schemas.microsoft.com/office/drawing/2014/main" id="{E5B352E4-94A0-1FEA-02B3-6BBE3B8D9F39}"/>
              </a:ext>
            </a:extLst>
          </p:cNvPr>
          <p:cNvPicPr>
            <a:picLocks noChangeAspect="1"/>
          </p:cNvPicPr>
          <p:nvPr/>
        </p:nvPicPr>
        <p:blipFill>
          <a:blip r:embed="rId2"/>
          <a:stretch>
            <a:fillRect/>
          </a:stretch>
        </p:blipFill>
        <p:spPr>
          <a:xfrm>
            <a:off x="2961556" y="2164773"/>
            <a:ext cx="6026435" cy="3957206"/>
          </a:xfrm>
          <a:prstGeom prst="rect">
            <a:avLst/>
          </a:prstGeom>
        </p:spPr>
      </p:pic>
    </p:spTree>
    <p:extLst>
      <p:ext uri="{BB962C8B-B14F-4D97-AF65-F5344CB8AC3E}">
        <p14:creationId xmlns:p14="http://schemas.microsoft.com/office/powerpoint/2010/main" val="282163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3B76-AC78-1733-AE83-A43A4B8A0F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743141-C19B-6B54-49BB-80CF5D8B0892}"/>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20. Press </a:t>
            </a:r>
            <a:r>
              <a:rPr lang="en-US" i="1">
                <a:latin typeface="Arial"/>
                <a:cs typeface="Arial"/>
              </a:rPr>
              <a:t>I Agree.</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61DFBB8C-9F79-51DF-24F2-311FAF48620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25</a:t>
            </a:fld>
            <a:endParaRPr lang="en-US">
              <a:solidFill>
                <a:srgbClr val="4C555C"/>
              </a:solidFill>
            </a:endParaRPr>
          </a:p>
        </p:txBody>
      </p:sp>
      <p:sp>
        <p:nvSpPr>
          <p:cNvPr id="4" name="Title 3">
            <a:extLst>
              <a:ext uri="{FF2B5EF4-FFF2-40B4-BE49-F238E27FC236}">
                <a16:creationId xmlns:a16="http://schemas.microsoft.com/office/drawing/2014/main" id="{F1888D03-8A75-D047-190B-54AE3351660E}"/>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software application&#10;&#10;AI-generated content may be incorrect.">
            <a:extLst>
              <a:ext uri="{FF2B5EF4-FFF2-40B4-BE49-F238E27FC236}">
                <a16:creationId xmlns:a16="http://schemas.microsoft.com/office/drawing/2014/main" id="{DDE64C59-6BCA-5038-7DB0-0A548728F1F9}"/>
              </a:ext>
            </a:extLst>
          </p:cNvPr>
          <p:cNvPicPr>
            <a:picLocks noChangeAspect="1"/>
          </p:cNvPicPr>
          <p:nvPr/>
        </p:nvPicPr>
        <p:blipFill>
          <a:blip r:embed="rId2"/>
          <a:stretch>
            <a:fillRect/>
          </a:stretch>
        </p:blipFill>
        <p:spPr>
          <a:xfrm>
            <a:off x="2849273" y="1246909"/>
            <a:ext cx="6536749" cy="4684569"/>
          </a:xfrm>
          <a:prstGeom prst="rect">
            <a:avLst/>
          </a:prstGeom>
        </p:spPr>
      </p:pic>
    </p:spTree>
    <p:extLst>
      <p:ext uri="{BB962C8B-B14F-4D97-AF65-F5344CB8AC3E}">
        <p14:creationId xmlns:p14="http://schemas.microsoft.com/office/powerpoint/2010/main" val="218674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7422-3C5A-333A-3AD1-F32F340BC6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BB9B86-59CC-830D-54C8-1A6B87FEBFC8}"/>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21. Download the NXP_MBDToolbox_BMS_x.x.x_yyyymmdd.mltbx file. </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EB760B58-DF21-22E3-BC85-8BAAC1BF87F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26</a:t>
            </a:fld>
            <a:endParaRPr lang="en-US">
              <a:solidFill>
                <a:srgbClr val="4C555C"/>
              </a:solidFill>
            </a:endParaRPr>
          </a:p>
        </p:txBody>
      </p:sp>
      <p:sp>
        <p:nvSpPr>
          <p:cNvPr id="4" name="Title 3">
            <a:extLst>
              <a:ext uri="{FF2B5EF4-FFF2-40B4-BE49-F238E27FC236}">
                <a16:creationId xmlns:a16="http://schemas.microsoft.com/office/drawing/2014/main" id="{03282A60-EF98-326F-7570-5E6CC5EDAA9C}"/>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software download&#10;&#10;AI-generated content may be incorrect.">
            <a:extLst>
              <a:ext uri="{FF2B5EF4-FFF2-40B4-BE49-F238E27FC236}">
                <a16:creationId xmlns:a16="http://schemas.microsoft.com/office/drawing/2014/main" id="{CC8B74E6-C901-5A42-7031-7F3751836F76}"/>
              </a:ext>
            </a:extLst>
          </p:cNvPr>
          <p:cNvPicPr>
            <a:picLocks noChangeAspect="1"/>
          </p:cNvPicPr>
          <p:nvPr/>
        </p:nvPicPr>
        <p:blipFill>
          <a:blip r:embed="rId2"/>
          <a:stretch>
            <a:fillRect/>
          </a:stretch>
        </p:blipFill>
        <p:spPr>
          <a:xfrm>
            <a:off x="2164772" y="1516639"/>
            <a:ext cx="7862455" cy="4240357"/>
          </a:xfrm>
          <a:prstGeom prst="rect">
            <a:avLst/>
          </a:prstGeom>
        </p:spPr>
      </p:pic>
    </p:spTree>
    <p:extLst>
      <p:ext uri="{BB962C8B-B14F-4D97-AF65-F5344CB8AC3E}">
        <p14:creationId xmlns:p14="http://schemas.microsoft.com/office/powerpoint/2010/main" val="3098511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E1675-1F9E-D417-6C38-BBB4273211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00D89B2-A66B-0281-73DD-45ED4B5E9C50}"/>
              </a:ext>
            </a:extLst>
          </p:cNvPr>
          <p:cNvSpPr>
            <a:spLocks noGrp="1"/>
          </p:cNvSpPr>
          <p:nvPr>
            <p:ph type="body" sz="quarter" idx="12"/>
          </p:nvPr>
        </p:nvSpPr>
        <p:spPr>
          <a:xfrm>
            <a:off x="268817" y="642201"/>
            <a:ext cx="11707283" cy="965260"/>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22. Go back to NXP Support Package for BMS and press the </a:t>
            </a:r>
            <a:r>
              <a:rPr lang="en-US" i="1">
                <a:latin typeface="Arial"/>
                <a:cs typeface="Arial"/>
              </a:rPr>
              <a:t>Convert .ZIP to .MLTBX</a:t>
            </a:r>
            <a:r>
              <a:rPr lang="en-US">
                <a:latin typeface="Arial"/>
                <a:cs typeface="Arial"/>
              </a:rPr>
              <a:t> button. </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13C749CF-71C3-8B74-6ABB-D903D50154A9}"/>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27</a:t>
            </a:fld>
            <a:endParaRPr lang="en-US">
              <a:solidFill>
                <a:srgbClr val="4C555C"/>
              </a:solidFill>
            </a:endParaRPr>
          </a:p>
        </p:txBody>
      </p:sp>
      <p:sp>
        <p:nvSpPr>
          <p:cNvPr id="4" name="Title 3">
            <a:extLst>
              <a:ext uri="{FF2B5EF4-FFF2-40B4-BE49-F238E27FC236}">
                <a16:creationId xmlns:a16="http://schemas.microsoft.com/office/drawing/2014/main" id="{B1A87162-7A98-6330-D070-62FDF39DC180}"/>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D5FB0F02-C484-B1EA-5FAE-EAB4B854C1C2}"/>
              </a:ext>
            </a:extLst>
          </p:cNvPr>
          <p:cNvPicPr>
            <a:picLocks noChangeAspect="1"/>
          </p:cNvPicPr>
          <p:nvPr/>
        </p:nvPicPr>
        <p:blipFill>
          <a:blip r:embed="rId2"/>
          <a:stretch>
            <a:fillRect/>
          </a:stretch>
        </p:blipFill>
        <p:spPr>
          <a:xfrm>
            <a:off x="4136646" y="1515341"/>
            <a:ext cx="3979323" cy="4649932"/>
          </a:xfrm>
          <a:prstGeom prst="rect">
            <a:avLst/>
          </a:prstGeom>
        </p:spPr>
      </p:pic>
    </p:spTree>
    <p:extLst>
      <p:ext uri="{BB962C8B-B14F-4D97-AF65-F5344CB8AC3E}">
        <p14:creationId xmlns:p14="http://schemas.microsoft.com/office/powerpoint/2010/main" val="428793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65C6F-CDE9-F60C-4131-25F5C346AD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8DB979-8A45-61C9-D685-15819B467B98}"/>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23. In the newly opened Browsing window, select the file downloaded and press Open. </a:t>
            </a:r>
            <a:endParaRPr lang="en-US" i="1">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36B1C73C-00B9-FCED-9B78-930C95EA3F3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28</a:t>
            </a:fld>
            <a:endParaRPr lang="en-US">
              <a:solidFill>
                <a:srgbClr val="4C555C"/>
              </a:solidFill>
            </a:endParaRPr>
          </a:p>
        </p:txBody>
      </p:sp>
      <p:sp>
        <p:nvSpPr>
          <p:cNvPr id="4" name="Title 3">
            <a:extLst>
              <a:ext uri="{FF2B5EF4-FFF2-40B4-BE49-F238E27FC236}">
                <a16:creationId xmlns:a16="http://schemas.microsoft.com/office/drawing/2014/main" id="{4AB4B114-52F6-D4AD-3B18-EF46C9EBF85A}"/>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7" name="Picture 6">
            <a:extLst>
              <a:ext uri="{FF2B5EF4-FFF2-40B4-BE49-F238E27FC236}">
                <a16:creationId xmlns:a16="http://schemas.microsoft.com/office/drawing/2014/main" id="{CF827EA4-CB72-EB25-ED34-A7ECA5453A14}"/>
              </a:ext>
            </a:extLst>
          </p:cNvPr>
          <p:cNvPicPr>
            <a:picLocks noChangeAspect="1"/>
          </p:cNvPicPr>
          <p:nvPr/>
        </p:nvPicPr>
        <p:blipFill>
          <a:blip r:embed="rId2"/>
          <a:stretch>
            <a:fillRect/>
          </a:stretch>
        </p:blipFill>
        <p:spPr>
          <a:xfrm>
            <a:off x="1276350" y="1962150"/>
            <a:ext cx="9639300" cy="2933700"/>
          </a:xfrm>
          <a:prstGeom prst="rect">
            <a:avLst/>
          </a:prstGeom>
        </p:spPr>
      </p:pic>
    </p:spTree>
    <p:extLst>
      <p:ext uri="{BB962C8B-B14F-4D97-AF65-F5344CB8AC3E}">
        <p14:creationId xmlns:p14="http://schemas.microsoft.com/office/powerpoint/2010/main" val="3440815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BF449-F457-4CD0-0B25-E338F1E8DA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91E082-0F2E-EEA9-8462-8463EFC7E177}"/>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24. Go back to NXP Support Package for BMS and select the </a:t>
            </a:r>
            <a:r>
              <a:rPr lang="en-US" i="1">
                <a:latin typeface="Arial"/>
                <a:cs typeface="Arial"/>
              </a:rPr>
              <a:t>Install MLTBX File as Add-On</a:t>
            </a:r>
            <a:r>
              <a:rPr lang="en-US">
                <a:latin typeface="Arial"/>
                <a:cs typeface="Arial"/>
              </a:rPr>
              <a:t> button.</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8B96612F-A942-D2A1-57DA-277A41880DF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29</a:t>
            </a:fld>
            <a:endParaRPr lang="en-US">
              <a:solidFill>
                <a:srgbClr val="4C555C"/>
              </a:solidFill>
            </a:endParaRPr>
          </a:p>
        </p:txBody>
      </p:sp>
      <p:sp>
        <p:nvSpPr>
          <p:cNvPr id="4" name="Title 3">
            <a:extLst>
              <a:ext uri="{FF2B5EF4-FFF2-40B4-BE49-F238E27FC236}">
                <a16:creationId xmlns:a16="http://schemas.microsoft.com/office/drawing/2014/main" id="{A5D3C33E-BCFE-6234-06C9-409E5494E575}"/>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050977BC-196A-C183-9600-502C3B6D76E4}"/>
              </a:ext>
            </a:extLst>
          </p:cNvPr>
          <p:cNvPicPr>
            <a:picLocks noChangeAspect="1"/>
          </p:cNvPicPr>
          <p:nvPr/>
        </p:nvPicPr>
        <p:blipFill>
          <a:blip r:embed="rId2"/>
          <a:stretch>
            <a:fillRect/>
          </a:stretch>
        </p:blipFill>
        <p:spPr>
          <a:xfrm>
            <a:off x="4150250" y="1532659"/>
            <a:ext cx="3891498" cy="4597978"/>
          </a:xfrm>
          <a:prstGeom prst="rect">
            <a:avLst/>
          </a:prstGeom>
        </p:spPr>
      </p:pic>
    </p:spTree>
    <p:extLst>
      <p:ext uri="{BB962C8B-B14F-4D97-AF65-F5344CB8AC3E}">
        <p14:creationId xmlns:p14="http://schemas.microsoft.com/office/powerpoint/2010/main" val="336458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1E54-B58B-15A7-73FD-0E0A97DE79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B54A821-88B5-2E47-8646-400B033FA54C}"/>
              </a:ext>
            </a:extLst>
          </p:cNvPr>
          <p:cNvSpPr>
            <a:spLocks noGrp="1"/>
          </p:cNvSpPr>
          <p:nvPr>
            <p:ph type="body" sz="quarter" idx="12"/>
          </p:nvPr>
        </p:nvSpPr>
        <p:spPr>
          <a:xfrm>
            <a:off x="268817" y="642201"/>
            <a:ext cx="11707283" cy="496815"/>
          </a:xfrm>
        </p:spPr>
        <p:txBody>
          <a:bodyPr vert="horz" lIns="144000" tIns="60960" rIns="121920" bIns="60960" rtlCol="0" anchor="t">
            <a:noAutofit/>
          </a:bodyPr>
          <a:lstStyle/>
          <a:p>
            <a:r>
              <a:rPr lang="en-US" b="1">
                <a:latin typeface="Arial"/>
                <a:cs typeface="Arial"/>
              </a:rPr>
              <a:t>MathWorks Product Requirements</a:t>
            </a:r>
          </a:p>
          <a:p>
            <a:endParaRPr lang="en-US" b="1">
              <a:latin typeface="Arial"/>
              <a:cs typeface="Arial"/>
            </a:endParaRPr>
          </a:p>
        </p:txBody>
      </p:sp>
      <p:sp>
        <p:nvSpPr>
          <p:cNvPr id="3" name="Slide Number Placeholder 2">
            <a:extLst>
              <a:ext uri="{FF2B5EF4-FFF2-40B4-BE49-F238E27FC236}">
                <a16:creationId xmlns:a16="http://schemas.microsoft.com/office/drawing/2014/main" id="{A9575C26-3E34-30CF-CB09-35AF6FC62F4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a:t>
            </a:fld>
            <a:endParaRPr lang="en-US">
              <a:solidFill>
                <a:srgbClr val="4C555C"/>
              </a:solidFill>
            </a:endParaRPr>
          </a:p>
        </p:txBody>
      </p:sp>
      <p:sp>
        <p:nvSpPr>
          <p:cNvPr id="4" name="Title 3">
            <a:extLst>
              <a:ext uri="{FF2B5EF4-FFF2-40B4-BE49-F238E27FC236}">
                <a16:creationId xmlns:a16="http://schemas.microsoft.com/office/drawing/2014/main" id="{33015CCD-D30F-0CEA-344B-5520606D5B15}"/>
              </a:ext>
            </a:extLst>
          </p:cNvPr>
          <p:cNvSpPr>
            <a:spLocks noGrp="1"/>
          </p:cNvSpPr>
          <p:nvPr>
            <p:ph type="title"/>
          </p:nvPr>
        </p:nvSpPr>
        <p:spPr/>
        <p:txBody>
          <a:bodyPr/>
          <a:lstStyle/>
          <a:p>
            <a:r>
              <a:rPr lang="en-US">
                <a:latin typeface="Arial"/>
                <a:cs typeface="Arial"/>
              </a:rPr>
              <a:t>Installation Guide to Model-Based Design Toolbox S32K3xx Series</a:t>
            </a:r>
            <a:endParaRPr lang="en-US"/>
          </a:p>
        </p:txBody>
      </p:sp>
      <p:graphicFrame>
        <p:nvGraphicFramePr>
          <p:cNvPr id="5" name="Table 4">
            <a:extLst>
              <a:ext uri="{FF2B5EF4-FFF2-40B4-BE49-F238E27FC236}">
                <a16:creationId xmlns:a16="http://schemas.microsoft.com/office/drawing/2014/main" id="{92DDCE71-AC02-C656-1CBE-702912561FD1}"/>
              </a:ext>
            </a:extLst>
          </p:cNvPr>
          <p:cNvGraphicFramePr>
            <a:graphicFrameLocks noGrp="1"/>
          </p:cNvGraphicFramePr>
          <p:nvPr/>
        </p:nvGraphicFramePr>
        <p:xfrm>
          <a:off x="2824593" y="1344965"/>
          <a:ext cx="6827518" cy="3325703"/>
        </p:xfrm>
        <a:graphic>
          <a:graphicData uri="http://schemas.openxmlformats.org/drawingml/2006/table">
            <a:tbl>
              <a:tblPr firstRow="1" bandRow="1">
                <a:tableStyleId>{5C22544A-7EE6-4342-B048-85BDC9FD1C3A}</a:tableStyleId>
              </a:tblPr>
              <a:tblGrid>
                <a:gridCol w="3465285">
                  <a:extLst>
                    <a:ext uri="{9D8B030D-6E8A-4147-A177-3AD203B41FA5}">
                      <a16:colId xmlns:a16="http://schemas.microsoft.com/office/drawing/2014/main" val="4252494948"/>
                    </a:ext>
                  </a:extLst>
                </a:gridCol>
                <a:gridCol w="3362233">
                  <a:extLst>
                    <a:ext uri="{9D8B030D-6E8A-4147-A177-3AD203B41FA5}">
                      <a16:colId xmlns:a16="http://schemas.microsoft.com/office/drawing/2014/main" val="2617692512"/>
                    </a:ext>
                  </a:extLst>
                </a:gridCol>
              </a:tblGrid>
              <a:tr h="853440">
                <a:tc>
                  <a:txBody>
                    <a:bodyPr/>
                    <a:lstStyle/>
                    <a:p>
                      <a:r>
                        <a:rPr lang="en-US" sz="2400"/>
                        <a:t>Product Name</a:t>
                      </a:r>
                    </a:p>
                  </a:txBody>
                  <a:tcPr marL="121920" marR="121920" marT="60960" marB="60960"/>
                </a:tc>
                <a:tc>
                  <a:txBody>
                    <a:bodyPr/>
                    <a:lstStyle/>
                    <a:p>
                      <a:r>
                        <a:rPr lang="en-US" sz="2400"/>
                        <a:t>Version</a:t>
                      </a:r>
                    </a:p>
                  </a:txBody>
                  <a:tcPr marL="121920" marR="121920" marT="60960" marB="60960"/>
                </a:tc>
                <a:extLst>
                  <a:ext uri="{0D108BD9-81ED-4DB2-BD59-A6C34878D82A}">
                    <a16:rowId xmlns:a16="http://schemas.microsoft.com/office/drawing/2014/main" val="4274301954"/>
                  </a:ext>
                </a:extLst>
              </a:tr>
              <a:tr h="494453">
                <a:tc>
                  <a:txBody>
                    <a:bodyPr/>
                    <a:lstStyle/>
                    <a:p>
                      <a:r>
                        <a:rPr lang="en-US" sz="2400"/>
                        <a:t>Simulink</a:t>
                      </a:r>
                    </a:p>
                  </a:txBody>
                  <a:tcPr marL="121920" marR="121920" marT="60960" marB="60960"/>
                </a:tc>
                <a:tc>
                  <a:txBody>
                    <a:bodyPr/>
                    <a:lstStyle/>
                    <a:p>
                      <a:pPr lvl="0">
                        <a:buNone/>
                      </a:pPr>
                      <a:r>
                        <a:rPr lang="en-US" sz="2400"/>
                        <a:t>R2020a or later</a:t>
                      </a:r>
                    </a:p>
                  </a:txBody>
                  <a:tcPr marL="121920" marR="121920" marT="60960" marB="60960"/>
                </a:tc>
                <a:extLst>
                  <a:ext uri="{0D108BD9-81ED-4DB2-BD59-A6C34878D82A}">
                    <a16:rowId xmlns:a16="http://schemas.microsoft.com/office/drawing/2014/main" val="1573699996"/>
                  </a:ext>
                </a:extLst>
              </a:tr>
              <a:tr h="494453">
                <a:tc>
                  <a:txBody>
                    <a:bodyPr/>
                    <a:lstStyle/>
                    <a:p>
                      <a:r>
                        <a:rPr lang="en-US" sz="2400"/>
                        <a:t>Embedded Coder</a:t>
                      </a:r>
                    </a:p>
                  </a:txBody>
                  <a:tcPr marL="121920" marR="121920" marT="60960" marB="60960"/>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2400"/>
                        <a:t>R2020a or later</a:t>
                      </a:r>
                    </a:p>
                  </a:txBody>
                  <a:tcPr marL="121920" marR="121920" marT="60960" marB="60960"/>
                </a:tc>
                <a:extLst>
                  <a:ext uri="{0D108BD9-81ED-4DB2-BD59-A6C34878D82A}">
                    <a16:rowId xmlns:a16="http://schemas.microsoft.com/office/drawing/2014/main" val="1291390004"/>
                  </a:ext>
                </a:extLst>
              </a:tr>
              <a:tr h="494453">
                <a:tc>
                  <a:txBody>
                    <a:bodyPr/>
                    <a:lstStyle/>
                    <a:p>
                      <a:r>
                        <a:rPr lang="en-US" sz="2400"/>
                        <a:t>MATLAB Coder</a:t>
                      </a:r>
                    </a:p>
                  </a:txBody>
                  <a:tcPr marL="121920" marR="121920" marT="60960" marB="60960"/>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2400"/>
                        <a:t>R2020a or later</a:t>
                      </a:r>
                    </a:p>
                  </a:txBody>
                  <a:tcPr marL="121920" marR="121920" marT="60960" marB="60960"/>
                </a:tc>
                <a:extLst>
                  <a:ext uri="{0D108BD9-81ED-4DB2-BD59-A6C34878D82A}">
                    <a16:rowId xmlns:a16="http://schemas.microsoft.com/office/drawing/2014/main" val="2821252802"/>
                  </a:ext>
                </a:extLst>
              </a:tr>
              <a:tr h="494452">
                <a:tc>
                  <a:txBody>
                    <a:bodyPr/>
                    <a:lstStyle/>
                    <a:p>
                      <a:pPr lvl="0">
                        <a:buNone/>
                      </a:pPr>
                      <a:r>
                        <a:rPr lang="en-US" sz="2400"/>
                        <a:t>Simulink Coder</a:t>
                      </a:r>
                    </a:p>
                  </a:txBody>
                  <a:tcPr marL="121920" marR="121920" marT="60960" marB="60960"/>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2400"/>
                        <a:t>R2020a or later</a:t>
                      </a:r>
                    </a:p>
                  </a:txBody>
                  <a:tcPr marL="121920" marR="121920" marT="60960" marB="60960"/>
                </a:tc>
                <a:extLst>
                  <a:ext uri="{0D108BD9-81ED-4DB2-BD59-A6C34878D82A}">
                    <a16:rowId xmlns:a16="http://schemas.microsoft.com/office/drawing/2014/main" val="692856858"/>
                  </a:ext>
                </a:extLst>
              </a:tr>
              <a:tr h="494452">
                <a:tc>
                  <a:txBody>
                    <a:bodyPr/>
                    <a:lstStyle/>
                    <a:p>
                      <a:pPr lvl="0">
                        <a:buNone/>
                      </a:pPr>
                      <a:r>
                        <a:rPr lang="en-US" sz="2400" err="1"/>
                        <a:t>Stateflow</a:t>
                      </a:r>
                      <a:endParaRPr lang="en-US" sz="2400"/>
                    </a:p>
                  </a:txBody>
                  <a:tcPr marL="121920" marR="121920" marT="60960" marB="60960"/>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2400"/>
                        <a:t>R2020a or later</a:t>
                      </a:r>
                    </a:p>
                  </a:txBody>
                  <a:tcPr marL="121920" marR="121920" marT="60960" marB="60960"/>
                </a:tc>
                <a:extLst>
                  <a:ext uri="{0D108BD9-81ED-4DB2-BD59-A6C34878D82A}">
                    <a16:rowId xmlns:a16="http://schemas.microsoft.com/office/drawing/2014/main" val="3833413202"/>
                  </a:ext>
                </a:extLst>
              </a:tr>
            </a:tbl>
          </a:graphicData>
        </a:graphic>
      </p:graphicFrame>
    </p:spTree>
    <p:extLst>
      <p:ext uri="{BB962C8B-B14F-4D97-AF65-F5344CB8AC3E}">
        <p14:creationId xmlns:p14="http://schemas.microsoft.com/office/powerpoint/2010/main" val="49556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40B4D-4952-BF76-E06E-B890D869AA8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E7D6F-BDBA-4114-E7E3-6C8E000CBE85}"/>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25. In the newly opened window, browse for the MLTBX file and press Open. </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335BF3F2-DF47-C0C5-A220-9D0392D52E7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30</a:t>
            </a:fld>
            <a:endParaRPr lang="en-US">
              <a:solidFill>
                <a:srgbClr val="4C555C"/>
              </a:solidFill>
            </a:endParaRPr>
          </a:p>
        </p:txBody>
      </p:sp>
      <p:sp>
        <p:nvSpPr>
          <p:cNvPr id="4" name="Title 3">
            <a:extLst>
              <a:ext uri="{FF2B5EF4-FFF2-40B4-BE49-F238E27FC236}">
                <a16:creationId xmlns:a16="http://schemas.microsoft.com/office/drawing/2014/main" id="{C7931617-9561-1786-0097-67E731658025}"/>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BA243943-A215-6F98-D201-BA57E1096927}"/>
              </a:ext>
            </a:extLst>
          </p:cNvPr>
          <p:cNvPicPr>
            <a:picLocks noChangeAspect="1"/>
          </p:cNvPicPr>
          <p:nvPr/>
        </p:nvPicPr>
        <p:blipFill>
          <a:blip r:embed="rId2"/>
          <a:stretch>
            <a:fillRect/>
          </a:stretch>
        </p:blipFill>
        <p:spPr>
          <a:xfrm>
            <a:off x="1288039" y="2231448"/>
            <a:ext cx="9667875" cy="2914650"/>
          </a:xfrm>
          <a:prstGeom prst="rect">
            <a:avLst/>
          </a:prstGeom>
        </p:spPr>
      </p:pic>
    </p:spTree>
    <p:extLst>
      <p:ext uri="{BB962C8B-B14F-4D97-AF65-F5344CB8AC3E}">
        <p14:creationId xmlns:p14="http://schemas.microsoft.com/office/powerpoint/2010/main" val="133513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A92E1-5AF7-7357-1E22-3E7E9D9AD14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550F56-6DC4-75E4-79EA-3EAC22D98098}"/>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26. In the MATLAB Add-On Manager, Review the Terms and Conditions as you scroll down, and press I Accept Button. This action starts MBDT for BMS Toolbox installation process. </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C65B1C1F-6E16-B1ED-A49A-23BBA1B3C0D9}"/>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31</a:t>
            </a:fld>
            <a:endParaRPr lang="en-US">
              <a:solidFill>
                <a:srgbClr val="4C555C"/>
              </a:solidFill>
            </a:endParaRPr>
          </a:p>
        </p:txBody>
      </p:sp>
      <p:sp>
        <p:nvSpPr>
          <p:cNvPr id="4" name="Title 3">
            <a:extLst>
              <a:ext uri="{FF2B5EF4-FFF2-40B4-BE49-F238E27FC236}">
                <a16:creationId xmlns:a16="http://schemas.microsoft.com/office/drawing/2014/main" id="{02B86F03-D6EF-1279-EC62-631C42C0D28D}"/>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sp>
        <p:nvSpPr>
          <p:cNvPr id="8" name="TextBox 7">
            <a:extLst>
              <a:ext uri="{FF2B5EF4-FFF2-40B4-BE49-F238E27FC236}">
                <a16:creationId xmlns:a16="http://schemas.microsoft.com/office/drawing/2014/main" id="{07EE8CBE-71D8-8914-0C4F-984170E797A9}"/>
              </a:ext>
            </a:extLst>
          </p:cNvPr>
          <p:cNvSpPr txBox="1"/>
          <p:nvPr/>
        </p:nvSpPr>
        <p:spPr>
          <a:xfrm>
            <a:off x="502417" y="5767335"/>
            <a:ext cx="4417784" cy="34887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467">
                <a:solidFill>
                  <a:srgbClr val="4C555C"/>
                </a:solidFill>
                <a:latin typeface="Arial" panose="020B0604020202020204"/>
                <a:ea typeface="+mn-lt"/>
                <a:cs typeface="Arial" panose="020B0604020202020204"/>
              </a:rPr>
              <a:t>Note: Installation might take several minutes</a:t>
            </a:r>
            <a:endParaRPr lang="en-US" sz="1467">
              <a:solidFill>
                <a:srgbClr val="4C555C"/>
              </a:solidFill>
              <a:latin typeface="Arial" panose="020B0604020202020204"/>
              <a:cs typeface="Arial"/>
            </a:endParaRPr>
          </a:p>
        </p:txBody>
      </p:sp>
      <p:pic>
        <p:nvPicPr>
          <p:cNvPr id="6" name="Picture 5" descr="A screenshot of a computer&#10;&#10;AI-generated content may be incorrect.">
            <a:extLst>
              <a:ext uri="{FF2B5EF4-FFF2-40B4-BE49-F238E27FC236}">
                <a16:creationId xmlns:a16="http://schemas.microsoft.com/office/drawing/2014/main" id="{30419F1E-D0D4-061B-976C-78F72CA5E3FB}"/>
              </a:ext>
            </a:extLst>
          </p:cNvPr>
          <p:cNvPicPr>
            <a:picLocks noChangeAspect="1"/>
          </p:cNvPicPr>
          <p:nvPr/>
        </p:nvPicPr>
        <p:blipFill>
          <a:blip r:embed="rId2"/>
          <a:stretch>
            <a:fillRect/>
          </a:stretch>
        </p:blipFill>
        <p:spPr>
          <a:xfrm>
            <a:off x="2921002" y="1827068"/>
            <a:ext cx="6393290" cy="4113069"/>
          </a:xfrm>
          <a:prstGeom prst="rect">
            <a:avLst/>
          </a:prstGeom>
        </p:spPr>
      </p:pic>
    </p:spTree>
    <p:extLst>
      <p:ext uri="{BB962C8B-B14F-4D97-AF65-F5344CB8AC3E}">
        <p14:creationId xmlns:p14="http://schemas.microsoft.com/office/powerpoint/2010/main" val="2406443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21C0-7188-6A8F-B460-EAB2D69331E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885D5CE-D284-D446-DB13-22185163C365}"/>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27. Once the installation is complete, go back to NXP Support Package for BMS and press the </a:t>
            </a:r>
            <a:r>
              <a:rPr lang="en-US" i="1">
                <a:latin typeface="Arial"/>
                <a:cs typeface="Arial"/>
              </a:rPr>
              <a:t>Verify MBD Toolbox Installation </a:t>
            </a:r>
            <a:r>
              <a:rPr lang="en-US">
                <a:latin typeface="Arial"/>
                <a:cs typeface="Arial"/>
              </a:rPr>
              <a:t>button. </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F2300D8F-BCED-C69A-34D4-FCBD5A27DF6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32</a:t>
            </a:fld>
            <a:endParaRPr lang="en-US">
              <a:solidFill>
                <a:srgbClr val="4C555C"/>
              </a:solidFill>
            </a:endParaRPr>
          </a:p>
        </p:txBody>
      </p:sp>
      <p:sp>
        <p:nvSpPr>
          <p:cNvPr id="4" name="Title 3">
            <a:extLst>
              <a:ext uri="{FF2B5EF4-FFF2-40B4-BE49-F238E27FC236}">
                <a16:creationId xmlns:a16="http://schemas.microsoft.com/office/drawing/2014/main" id="{95032B99-A1CA-D05A-90A5-F2DD9442AE50}"/>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50FD103D-B6CA-7075-3444-4F84CA84684B}"/>
              </a:ext>
            </a:extLst>
          </p:cNvPr>
          <p:cNvPicPr>
            <a:picLocks noChangeAspect="1"/>
          </p:cNvPicPr>
          <p:nvPr/>
        </p:nvPicPr>
        <p:blipFill>
          <a:blip r:embed="rId2"/>
          <a:stretch>
            <a:fillRect/>
          </a:stretch>
        </p:blipFill>
        <p:spPr>
          <a:xfrm>
            <a:off x="4147843" y="1515341"/>
            <a:ext cx="3948267" cy="4615296"/>
          </a:xfrm>
          <a:prstGeom prst="rect">
            <a:avLst/>
          </a:prstGeom>
        </p:spPr>
      </p:pic>
    </p:spTree>
    <p:extLst>
      <p:ext uri="{BB962C8B-B14F-4D97-AF65-F5344CB8AC3E}">
        <p14:creationId xmlns:p14="http://schemas.microsoft.com/office/powerpoint/2010/main" val="3498113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F5596-B23C-47E9-C281-037BD08F39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46DCD2-997F-41DE-184C-BBD15223E16F}"/>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28. In the pop-up window, press OK.</a:t>
            </a:r>
          </a:p>
          <a:p>
            <a:endParaRPr lang="en-US" b="1">
              <a:latin typeface="Arial"/>
              <a:cs typeface="Arial"/>
            </a:endParaRPr>
          </a:p>
        </p:txBody>
      </p:sp>
      <p:sp>
        <p:nvSpPr>
          <p:cNvPr id="3" name="Slide Number Placeholder 2">
            <a:extLst>
              <a:ext uri="{FF2B5EF4-FFF2-40B4-BE49-F238E27FC236}">
                <a16:creationId xmlns:a16="http://schemas.microsoft.com/office/drawing/2014/main" id="{13EE511E-4ECC-0EAC-F7C6-8E8DF5C87A7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33</a:t>
            </a:fld>
            <a:endParaRPr lang="en-US">
              <a:solidFill>
                <a:srgbClr val="4C555C"/>
              </a:solidFill>
            </a:endParaRPr>
          </a:p>
        </p:txBody>
      </p:sp>
      <p:sp>
        <p:nvSpPr>
          <p:cNvPr id="4" name="Title 3">
            <a:extLst>
              <a:ext uri="{FF2B5EF4-FFF2-40B4-BE49-F238E27FC236}">
                <a16:creationId xmlns:a16="http://schemas.microsoft.com/office/drawing/2014/main" id="{EF2F0603-2FF8-25D3-6DB5-B4145A5C9FE3}"/>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BF0819DB-2AB3-4373-BC42-DCEF48FF950B}"/>
              </a:ext>
            </a:extLst>
          </p:cNvPr>
          <p:cNvPicPr>
            <a:picLocks noChangeAspect="1"/>
          </p:cNvPicPr>
          <p:nvPr/>
        </p:nvPicPr>
        <p:blipFill>
          <a:blip r:embed="rId2"/>
          <a:stretch>
            <a:fillRect/>
          </a:stretch>
        </p:blipFill>
        <p:spPr>
          <a:xfrm>
            <a:off x="4158993" y="1504207"/>
            <a:ext cx="3923495" cy="4581897"/>
          </a:xfrm>
          <a:prstGeom prst="rect">
            <a:avLst/>
          </a:prstGeom>
        </p:spPr>
      </p:pic>
    </p:spTree>
    <p:extLst>
      <p:ext uri="{BB962C8B-B14F-4D97-AF65-F5344CB8AC3E}">
        <p14:creationId xmlns:p14="http://schemas.microsoft.com/office/powerpoint/2010/main" val="3026100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BB656-9065-FD7F-A1E3-01FB3D3B03A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8094CE-8BE7-9251-5779-82B30AB12FFC}"/>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Model-Based Design Toolbox for BMS (version 1.1.0)</a:t>
            </a:r>
            <a:endParaRPr lang="en-US">
              <a:solidFill>
                <a:srgbClr val="000000"/>
              </a:solidFill>
              <a:latin typeface="Arial"/>
              <a:cs typeface="Arial"/>
            </a:endParaRPr>
          </a:p>
          <a:p>
            <a:r>
              <a:rPr lang="en-US">
                <a:latin typeface="Arial"/>
                <a:cs typeface="Arial"/>
              </a:rPr>
              <a:t>28. Update MBDT for S32K3xx 1.4.0/1.4.1 to version 1.4.2, by pressing the </a:t>
            </a:r>
            <a:r>
              <a:rPr lang="en-US" i="1">
                <a:latin typeface="Arial"/>
                <a:cs typeface="Arial"/>
              </a:rPr>
              <a:t>Apply S32K3xx v1.4.2 Patch</a:t>
            </a:r>
            <a:r>
              <a:rPr lang="en-US">
                <a:latin typeface="Arial"/>
                <a:cs typeface="Arial"/>
              </a:rPr>
              <a:t>.</a:t>
            </a:r>
          </a:p>
          <a:p>
            <a:endParaRPr lang="en-US" b="1">
              <a:latin typeface="Arial"/>
              <a:cs typeface="Arial"/>
            </a:endParaRPr>
          </a:p>
        </p:txBody>
      </p:sp>
      <p:sp>
        <p:nvSpPr>
          <p:cNvPr id="3" name="Slide Number Placeholder 2">
            <a:extLst>
              <a:ext uri="{FF2B5EF4-FFF2-40B4-BE49-F238E27FC236}">
                <a16:creationId xmlns:a16="http://schemas.microsoft.com/office/drawing/2014/main" id="{EA6254DB-5F43-BC7C-B851-05B8993F2FE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34</a:t>
            </a:fld>
            <a:endParaRPr lang="en-US">
              <a:solidFill>
                <a:srgbClr val="4C555C"/>
              </a:solidFill>
            </a:endParaRPr>
          </a:p>
        </p:txBody>
      </p:sp>
      <p:sp>
        <p:nvSpPr>
          <p:cNvPr id="4" name="Title 3">
            <a:extLst>
              <a:ext uri="{FF2B5EF4-FFF2-40B4-BE49-F238E27FC236}">
                <a16:creationId xmlns:a16="http://schemas.microsoft.com/office/drawing/2014/main" id="{285DD353-F333-2054-64E1-FD2DE59EA18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7" name="Picture 6" descr="A screenshot of a computer&#10;&#10;AI-generated content may be incorrect.">
            <a:extLst>
              <a:ext uri="{FF2B5EF4-FFF2-40B4-BE49-F238E27FC236}">
                <a16:creationId xmlns:a16="http://schemas.microsoft.com/office/drawing/2014/main" id="{C6BDA1CC-8461-03F5-8EE0-E9BA7F3CBAFD}"/>
              </a:ext>
            </a:extLst>
          </p:cNvPr>
          <p:cNvPicPr>
            <a:picLocks noChangeAspect="1"/>
          </p:cNvPicPr>
          <p:nvPr/>
        </p:nvPicPr>
        <p:blipFill>
          <a:blip r:embed="rId2"/>
          <a:stretch>
            <a:fillRect/>
          </a:stretch>
        </p:blipFill>
        <p:spPr>
          <a:xfrm>
            <a:off x="4121290" y="1523999"/>
            <a:ext cx="3939524" cy="4641274"/>
          </a:xfrm>
          <a:prstGeom prst="rect">
            <a:avLst/>
          </a:prstGeom>
        </p:spPr>
      </p:pic>
    </p:spTree>
    <p:extLst>
      <p:ext uri="{BB962C8B-B14F-4D97-AF65-F5344CB8AC3E}">
        <p14:creationId xmlns:p14="http://schemas.microsoft.com/office/powerpoint/2010/main" val="3188017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F98EC-8D2A-AFF7-2EB6-0172E0048DE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389D79-8C8F-8663-1523-212493B9CD6B}"/>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29. Even the MBDT for BMS is free-of-charge, users still need to generate and install a free license. First, press the </a:t>
            </a:r>
            <a:r>
              <a:rPr lang="en-US" i="1">
                <a:latin typeface="Arial"/>
                <a:cs typeface="Arial"/>
              </a:rPr>
              <a:t>Generate License File </a:t>
            </a:r>
            <a:r>
              <a:rPr lang="en-US">
                <a:latin typeface="Arial"/>
                <a:cs typeface="Arial"/>
              </a:rPr>
              <a:t>button in the NXP Support Package for BMS.</a:t>
            </a:r>
          </a:p>
          <a:p>
            <a:endParaRPr lang="en-US" b="1">
              <a:latin typeface="Arial"/>
              <a:cs typeface="Arial"/>
            </a:endParaRPr>
          </a:p>
        </p:txBody>
      </p:sp>
      <p:sp>
        <p:nvSpPr>
          <p:cNvPr id="3" name="Slide Number Placeholder 2">
            <a:extLst>
              <a:ext uri="{FF2B5EF4-FFF2-40B4-BE49-F238E27FC236}">
                <a16:creationId xmlns:a16="http://schemas.microsoft.com/office/drawing/2014/main" id="{1B295B1B-C0CC-9BB0-BF14-3944C3E8367E}"/>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35</a:t>
            </a:fld>
            <a:endParaRPr lang="en-US">
              <a:solidFill>
                <a:srgbClr val="4C555C"/>
              </a:solidFill>
            </a:endParaRPr>
          </a:p>
        </p:txBody>
      </p:sp>
      <p:sp>
        <p:nvSpPr>
          <p:cNvPr id="4" name="Title 3">
            <a:extLst>
              <a:ext uri="{FF2B5EF4-FFF2-40B4-BE49-F238E27FC236}">
                <a16:creationId xmlns:a16="http://schemas.microsoft.com/office/drawing/2014/main" id="{F8DE014A-7842-D4D0-3E04-B843FF7F129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8A5063FF-D233-8E72-D544-589DE26E1193}"/>
              </a:ext>
            </a:extLst>
          </p:cNvPr>
          <p:cNvPicPr>
            <a:picLocks noChangeAspect="1"/>
          </p:cNvPicPr>
          <p:nvPr/>
        </p:nvPicPr>
        <p:blipFill>
          <a:blip r:embed="rId2"/>
          <a:stretch>
            <a:fillRect/>
          </a:stretch>
        </p:blipFill>
        <p:spPr>
          <a:xfrm>
            <a:off x="4142994" y="1846860"/>
            <a:ext cx="3699429" cy="4338205"/>
          </a:xfrm>
          <a:prstGeom prst="rect">
            <a:avLst/>
          </a:prstGeom>
        </p:spPr>
      </p:pic>
    </p:spTree>
    <p:extLst>
      <p:ext uri="{BB962C8B-B14F-4D97-AF65-F5344CB8AC3E}">
        <p14:creationId xmlns:p14="http://schemas.microsoft.com/office/powerpoint/2010/main" val="3112469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CAF18-54BA-A261-C800-EEC8ABD880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26E411-C31E-5567-20B7-5F0631F4771B}"/>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30. In the newly opened webpage, select the checkbox as shown below, and press the generate button. </a:t>
            </a:r>
          </a:p>
          <a:p>
            <a:endParaRPr lang="en-US" b="1">
              <a:latin typeface="Arial"/>
              <a:cs typeface="Arial"/>
            </a:endParaRPr>
          </a:p>
        </p:txBody>
      </p:sp>
      <p:sp>
        <p:nvSpPr>
          <p:cNvPr id="3" name="Slide Number Placeholder 2">
            <a:extLst>
              <a:ext uri="{FF2B5EF4-FFF2-40B4-BE49-F238E27FC236}">
                <a16:creationId xmlns:a16="http://schemas.microsoft.com/office/drawing/2014/main" id="{03B3B4E8-9EF7-ECC6-01F7-57875E7241F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36</a:t>
            </a:fld>
            <a:endParaRPr lang="en-US">
              <a:solidFill>
                <a:srgbClr val="4C555C"/>
              </a:solidFill>
            </a:endParaRPr>
          </a:p>
        </p:txBody>
      </p:sp>
      <p:sp>
        <p:nvSpPr>
          <p:cNvPr id="4" name="Title 3">
            <a:extLst>
              <a:ext uri="{FF2B5EF4-FFF2-40B4-BE49-F238E27FC236}">
                <a16:creationId xmlns:a16="http://schemas.microsoft.com/office/drawing/2014/main" id="{35A8AE3C-C84A-D0C2-C757-BCBB1FCE3A21}"/>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sp>
        <p:nvSpPr>
          <p:cNvPr id="6" name="TextBox 5">
            <a:extLst>
              <a:ext uri="{FF2B5EF4-FFF2-40B4-BE49-F238E27FC236}">
                <a16:creationId xmlns:a16="http://schemas.microsoft.com/office/drawing/2014/main" id="{FB9D04EC-4CD7-3D4E-0034-1762A203744C}"/>
              </a:ext>
            </a:extLst>
          </p:cNvPr>
          <p:cNvSpPr txBox="1"/>
          <p:nvPr/>
        </p:nvSpPr>
        <p:spPr>
          <a:xfrm>
            <a:off x="698499" y="5379356"/>
            <a:ext cx="11002944" cy="57464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450">
                <a:solidFill>
                  <a:srgbClr val="4C555C"/>
                </a:solidFill>
                <a:latin typeface="Arial" panose="020B0604020202020204"/>
                <a:cs typeface="Arial"/>
              </a:rPr>
              <a:t>Note: If this page does not show up, you have to go to </a:t>
            </a:r>
            <a:r>
              <a:rPr lang="en-US" sz="1450" i="1">
                <a:solidFill>
                  <a:srgbClr val="4C555C"/>
                </a:solidFill>
                <a:latin typeface="Arial" panose="020B0604020202020204"/>
                <a:cs typeface="Arial"/>
              </a:rPr>
              <a:t>My NXP Account &gt; Software Licensing and Support &gt; View accounts &gt; Automotive SW - Model-Based Design Toolbox </a:t>
            </a:r>
            <a:r>
              <a:rPr lang="en-US" sz="1450">
                <a:solidFill>
                  <a:srgbClr val="4C555C"/>
                </a:solidFill>
                <a:latin typeface="Arial" panose="020B0604020202020204"/>
                <a:cs typeface="Arial"/>
              </a:rPr>
              <a:t>as shown in previous steps a few slides ago</a:t>
            </a:r>
            <a:r>
              <a:rPr lang="en-US" sz="1450" i="1">
                <a:solidFill>
                  <a:srgbClr val="4C555C"/>
                </a:solidFill>
                <a:latin typeface="Arial" panose="020B0604020202020204"/>
                <a:cs typeface="Arial"/>
              </a:rPr>
              <a:t>.</a:t>
            </a:r>
          </a:p>
        </p:txBody>
      </p:sp>
      <p:pic>
        <p:nvPicPr>
          <p:cNvPr id="8" name="Picture 7" descr="A screenshot of a software application&#10;&#10;AI-generated content may be incorrect.">
            <a:extLst>
              <a:ext uri="{FF2B5EF4-FFF2-40B4-BE49-F238E27FC236}">
                <a16:creationId xmlns:a16="http://schemas.microsoft.com/office/drawing/2014/main" id="{D2A69C49-117A-E58C-81B3-9B1D578E3F42}"/>
              </a:ext>
            </a:extLst>
          </p:cNvPr>
          <p:cNvPicPr>
            <a:picLocks noChangeAspect="1"/>
          </p:cNvPicPr>
          <p:nvPr/>
        </p:nvPicPr>
        <p:blipFill>
          <a:blip r:embed="rId2"/>
          <a:stretch>
            <a:fillRect/>
          </a:stretch>
        </p:blipFill>
        <p:spPr>
          <a:xfrm>
            <a:off x="3585330" y="1627909"/>
            <a:ext cx="5073294" cy="3610842"/>
          </a:xfrm>
          <a:prstGeom prst="rect">
            <a:avLst/>
          </a:prstGeom>
        </p:spPr>
      </p:pic>
    </p:spTree>
    <p:extLst>
      <p:ext uri="{BB962C8B-B14F-4D97-AF65-F5344CB8AC3E}">
        <p14:creationId xmlns:p14="http://schemas.microsoft.com/office/powerpoint/2010/main" val="434654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E9F3A-822D-9EB7-F0DB-E295A10648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F13B93-B05A-8968-D2CC-2CDBEB7EB19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31. Select Disk Serial Number, and type the host id number. Give a name to the license, and press the Generate button. To find the host ID, follow the next step.</a:t>
            </a:r>
          </a:p>
          <a:p>
            <a:endParaRPr lang="en-US" b="1">
              <a:latin typeface="Arial"/>
              <a:cs typeface="Arial"/>
            </a:endParaRPr>
          </a:p>
        </p:txBody>
      </p:sp>
      <p:sp>
        <p:nvSpPr>
          <p:cNvPr id="3" name="Slide Number Placeholder 2">
            <a:extLst>
              <a:ext uri="{FF2B5EF4-FFF2-40B4-BE49-F238E27FC236}">
                <a16:creationId xmlns:a16="http://schemas.microsoft.com/office/drawing/2014/main" id="{49E3B549-5ACC-B6D9-1A39-62B21C680B12}"/>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37</a:t>
            </a:fld>
            <a:endParaRPr lang="en-US">
              <a:solidFill>
                <a:srgbClr val="4C555C"/>
              </a:solidFill>
            </a:endParaRPr>
          </a:p>
        </p:txBody>
      </p:sp>
      <p:sp>
        <p:nvSpPr>
          <p:cNvPr id="4" name="Title 3">
            <a:extLst>
              <a:ext uri="{FF2B5EF4-FFF2-40B4-BE49-F238E27FC236}">
                <a16:creationId xmlns:a16="http://schemas.microsoft.com/office/drawing/2014/main" id="{CCE4FAC8-2207-624A-4D35-0302A52A38A6}"/>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62720875-CF57-0F41-D168-AF0694B84881}"/>
              </a:ext>
            </a:extLst>
          </p:cNvPr>
          <p:cNvPicPr>
            <a:picLocks noChangeAspect="1"/>
          </p:cNvPicPr>
          <p:nvPr/>
        </p:nvPicPr>
        <p:blipFill>
          <a:blip r:embed="rId2"/>
          <a:srcRect r="5329"/>
          <a:stretch>
            <a:fillRect/>
          </a:stretch>
        </p:blipFill>
        <p:spPr>
          <a:xfrm>
            <a:off x="3498739" y="1974273"/>
            <a:ext cx="5237409" cy="3931228"/>
          </a:xfrm>
          <a:prstGeom prst="rect">
            <a:avLst/>
          </a:prstGeom>
        </p:spPr>
      </p:pic>
    </p:spTree>
    <p:extLst>
      <p:ext uri="{BB962C8B-B14F-4D97-AF65-F5344CB8AC3E}">
        <p14:creationId xmlns:p14="http://schemas.microsoft.com/office/powerpoint/2010/main" val="153592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A67F6-CE98-60D4-03A0-61DF60DB7F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1DE1FC-3453-F8D0-6EA9-37BE1D3F553E}"/>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32. To find the host ID for your hard drive, please open a Windows Command Prompt and execute the </a:t>
            </a:r>
            <a:r>
              <a:rPr lang="en-US" i="1">
                <a:latin typeface="Arial"/>
                <a:cs typeface="Arial"/>
              </a:rPr>
              <a:t>vol</a:t>
            </a:r>
            <a:r>
              <a:rPr lang="en-US">
                <a:latin typeface="Arial"/>
                <a:cs typeface="Arial"/>
              </a:rPr>
              <a:t> command.</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1F4E56B4-28B7-055F-5DC1-558D1353C05C}"/>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38</a:t>
            </a:fld>
            <a:endParaRPr lang="en-US">
              <a:solidFill>
                <a:srgbClr val="4C555C"/>
              </a:solidFill>
            </a:endParaRPr>
          </a:p>
        </p:txBody>
      </p:sp>
      <p:sp>
        <p:nvSpPr>
          <p:cNvPr id="4" name="Title 3">
            <a:extLst>
              <a:ext uri="{FF2B5EF4-FFF2-40B4-BE49-F238E27FC236}">
                <a16:creationId xmlns:a16="http://schemas.microsoft.com/office/drawing/2014/main" id="{8F0A629C-07BA-7F3F-4E91-8A05662DFF1D}"/>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17415D30-2ED4-51CB-3785-BFE86DB91E6B}"/>
              </a:ext>
            </a:extLst>
          </p:cNvPr>
          <p:cNvPicPr>
            <a:picLocks noChangeAspect="1"/>
          </p:cNvPicPr>
          <p:nvPr/>
        </p:nvPicPr>
        <p:blipFill>
          <a:blip r:embed="rId2"/>
          <a:stretch>
            <a:fillRect/>
          </a:stretch>
        </p:blipFill>
        <p:spPr>
          <a:xfrm>
            <a:off x="2512088" y="1843889"/>
            <a:ext cx="7226440" cy="4074568"/>
          </a:xfrm>
          <a:prstGeom prst="rect">
            <a:avLst/>
          </a:prstGeom>
        </p:spPr>
      </p:pic>
    </p:spTree>
    <p:extLst>
      <p:ext uri="{BB962C8B-B14F-4D97-AF65-F5344CB8AC3E}">
        <p14:creationId xmlns:p14="http://schemas.microsoft.com/office/powerpoint/2010/main" val="2950159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AD47-A5DB-1932-30E0-DC9238934E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1BFD98F-50E7-C5A0-BAE5-D6E80AB7631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33. Now that the license has been successfully generated, press the </a:t>
            </a:r>
            <a:r>
              <a:rPr lang="en-US" i="1">
                <a:latin typeface="Arial"/>
                <a:cs typeface="Arial"/>
              </a:rPr>
              <a:t>Save All</a:t>
            </a:r>
            <a:r>
              <a:rPr lang="en-US">
                <a:latin typeface="Arial"/>
                <a:cs typeface="Arial"/>
              </a:rPr>
              <a:t> button. Save it in your computer. Remember where you save, you will need to find it later.</a:t>
            </a:r>
            <a:endParaRPr lang="en-US">
              <a:cs typeface="Arial" charset="0"/>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105F279A-AF4C-730B-B154-B9B5743BCFA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39</a:t>
            </a:fld>
            <a:endParaRPr lang="en-US">
              <a:solidFill>
                <a:srgbClr val="4C555C"/>
              </a:solidFill>
            </a:endParaRPr>
          </a:p>
        </p:txBody>
      </p:sp>
      <p:sp>
        <p:nvSpPr>
          <p:cNvPr id="4" name="Title 3">
            <a:extLst>
              <a:ext uri="{FF2B5EF4-FFF2-40B4-BE49-F238E27FC236}">
                <a16:creationId xmlns:a16="http://schemas.microsoft.com/office/drawing/2014/main" id="{5282A485-B43C-AE14-45A4-707D6EC7CF6A}"/>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7" name="Picture 6" descr="A screenshot of a software&#10;&#10;AI-generated content may be incorrect.">
            <a:extLst>
              <a:ext uri="{FF2B5EF4-FFF2-40B4-BE49-F238E27FC236}">
                <a16:creationId xmlns:a16="http://schemas.microsoft.com/office/drawing/2014/main" id="{334A938C-D6BC-3213-B7EB-1CAF7B36DCC1}"/>
              </a:ext>
            </a:extLst>
          </p:cNvPr>
          <p:cNvPicPr>
            <a:picLocks noChangeAspect="1"/>
          </p:cNvPicPr>
          <p:nvPr/>
        </p:nvPicPr>
        <p:blipFill>
          <a:blip r:embed="rId2"/>
          <a:stretch>
            <a:fillRect/>
          </a:stretch>
        </p:blipFill>
        <p:spPr>
          <a:xfrm>
            <a:off x="3107483" y="1887682"/>
            <a:ext cx="5977032" cy="4009160"/>
          </a:xfrm>
          <a:prstGeom prst="rect">
            <a:avLst/>
          </a:prstGeom>
        </p:spPr>
      </p:pic>
    </p:spTree>
    <p:extLst>
      <p:ext uri="{BB962C8B-B14F-4D97-AF65-F5344CB8AC3E}">
        <p14:creationId xmlns:p14="http://schemas.microsoft.com/office/powerpoint/2010/main" val="118286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C358-36AF-A390-9860-4F5C83D21B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8A5114-AA9F-8882-F69C-7DC284455699}"/>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1. First, take a note of where the MathWorks Add-ons are installed by default on your computer. To do that, press </a:t>
            </a:r>
            <a:r>
              <a:rPr lang="en-US" i="1">
                <a:latin typeface="Arial"/>
                <a:cs typeface="Arial"/>
              </a:rPr>
              <a:t>Preferences </a:t>
            </a:r>
            <a:r>
              <a:rPr lang="en-US">
                <a:latin typeface="Arial"/>
                <a:cs typeface="Arial"/>
              </a:rPr>
              <a:t>from the </a:t>
            </a:r>
            <a:r>
              <a:rPr lang="en-US" i="1">
                <a:latin typeface="Arial"/>
                <a:cs typeface="Arial"/>
              </a:rPr>
              <a:t>Home</a:t>
            </a:r>
            <a:r>
              <a:rPr lang="en-US">
                <a:latin typeface="Arial"/>
                <a:cs typeface="Arial"/>
              </a:rPr>
              <a:t> tab of the MATLAB homepage.</a:t>
            </a:r>
          </a:p>
          <a:p>
            <a:endParaRPr lang="en-US">
              <a:latin typeface="Arial"/>
              <a:cs typeface="Arial"/>
            </a:endParaRPr>
          </a:p>
          <a:p>
            <a:endParaRPr lang="en-US" b="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454423AB-E900-418B-1F9B-E0DC2A90ECA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a:t>
            </a:fld>
            <a:endParaRPr lang="en-US">
              <a:solidFill>
                <a:srgbClr val="4C555C"/>
              </a:solidFill>
            </a:endParaRPr>
          </a:p>
        </p:txBody>
      </p:sp>
      <p:sp>
        <p:nvSpPr>
          <p:cNvPr id="4" name="Title 3">
            <a:extLst>
              <a:ext uri="{FF2B5EF4-FFF2-40B4-BE49-F238E27FC236}">
                <a16:creationId xmlns:a16="http://schemas.microsoft.com/office/drawing/2014/main" id="{C5C19BF4-FCF2-1A78-4C99-82AAD9B92F8E}"/>
              </a:ext>
            </a:extLst>
          </p:cNvPr>
          <p:cNvSpPr>
            <a:spLocks noGrp="1"/>
          </p:cNvSpPr>
          <p:nvPr>
            <p:ph type="title"/>
          </p:nvPr>
        </p:nvSpPr>
        <p:spPr/>
        <p:txBody>
          <a:bodyPr/>
          <a:lstStyle/>
          <a:p>
            <a:r>
              <a:rPr lang="en-US">
                <a:latin typeface="Arial"/>
                <a:cs typeface="Arial"/>
              </a:rPr>
              <a:t>Installation Guide to Model-Based Design Toolbox BMS Series</a:t>
            </a:r>
            <a:endParaRPr lang="en-US"/>
          </a:p>
        </p:txBody>
      </p:sp>
      <p:pic>
        <p:nvPicPr>
          <p:cNvPr id="9" name="Picture 8" descr="A screenshot of a computer&#10;&#10;AI-generated content may be incorrect.">
            <a:extLst>
              <a:ext uri="{FF2B5EF4-FFF2-40B4-BE49-F238E27FC236}">
                <a16:creationId xmlns:a16="http://schemas.microsoft.com/office/drawing/2014/main" id="{C4164375-6324-AC77-84DC-8463882CC674}"/>
              </a:ext>
            </a:extLst>
          </p:cNvPr>
          <p:cNvPicPr>
            <a:picLocks noChangeAspect="1"/>
          </p:cNvPicPr>
          <p:nvPr/>
        </p:nvPicPr>
        <p:blipFill>
          <a:blip r:embed="rId3"/>
          <a:stretch>
            <a:fillRect/>
          </a:stretch>
        </p:blipFill>
        <p:spPr>
          <a:xfrm>
            <a:off x="2260879" y="1906171"/>
            <a:ext cx="8105671" cy="4042120"/>
          </a:xfrm>
          <a:prstGeom prst="rect">
            <a:avLst/>
          </a:prstGeom>
        </p:spPr>
      </p:pic>
    </p:spTree>
    <p:extLst>
      <p:ext uri="{BB962C8B-B14F-4D97-AF65-F5344CB8AC3E}">
        <p14:creationId xmlns:p14="http://schemas.microsoft.com/office/powerpoint/2010/main" val="1736695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FE3BE-F83D-1A98-AC12-A18900E5125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74AF704-7BC6-7E15-5AB0-973CAC80FF58}"/>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34. Back to NXP Support Package for BMS, press the </a:t>
            </a:r>
            <a:r>
              <a:rPr lang="en-US" i="1">
                <a:latin typeface="Arial"/>
                <a:cs typeface="Arial"/>
              </a:rPr>
              <a:t>Activate NXP MBD Toolbox</a:t>
            </a:r>
            <a:r>
              <a:rPr lang="en-US">
                <a:latin typeface="Arial"/>
                <a:cs typeface="Arial"/>
              </a:rPr>
              <a:t> button. </a:t>
            </a:r>
            <a:endParaRPr lang="en-US">
              <a:cs typeface="Arial" charset="0"/>
            </a:endParaRPr>
          </a:p>
        </p:txBody>
      </p:sp>
      <p:sp>
        <p:nvSpPr>
          <p:cNvPr id="3" name="Slide Number Placeholder 2">
            <a:extLst>
              <a:ext uri="{FF2B5EF4-FFF2-40B4-BE49-F238E27FC236}">
                <a16:creationId xmlns:a16="http://schemas.microsoft.com/office/drawing/2014/main" id="{4118C248-F7B0-6089-AE97-A33C3C0E36E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40</a:t>
            </a:fld>
            <a:endParaRPr lang="en-US">
              <a:solidFill>
                <a:srgbClr val="4C555C"/>
              </a:solidFill>
            </a:endParaRPr>
          </a:p>
        </p:txBody>
      </p:sp>
      <p:sp>
        <p:nvSpPr>
          <p:cNvPr id="4" name="Title 3">
            <a:extLst>
              <a:ext uri="{FF2B5EF4-FFF2-40B4-BE49-F238E27FC236}">
                <a16:creationId xmlns:a16="http://schemas.microsoft.com/office/drawing/2014/main" id="{2C18BCE2-0A23-C0E4-525E-1483260FEDC8}"/>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7" name="Picture 6" descr="A screenshot of a computer program&#10;&#10;AI-generated content may be incorrect.">
            <a:extLst>
              <a:ext uri="{FF2B5EF4-FFF2-40B4-BE49-F238E27FC236}">
                <a16:creationId xmlns:a16="http://schemas.microsoft.com/office/drawing/2014/main" id="{393141CC-3AA2-895C-8CDD-E35D0DB04535}"/>
              </a:ext>
            </a:extLst>
          </p:cNvPr>
          <p:cNvPicPr>
            <a:picLocks noChangeAspect="1"/>
          </p:cNvPicPr>
          <p:nvPr/>
        </p:nvPicPr>
        <p:blipFill>
          <a:blip r:embed="rId2"/>
          <a:stretch>
            <a:fillRect/>
          </a:stretch>
        </p:blipFill>
        <p:spPr>
          <a:xfrm>
            <a:off x="4176143" y="1506681"/>
            <a:ext cx="3891669" cy="4537364"/>
          </a:xfrm>
          <a:prstGeom prst="rect">
            <a:avLst/>
          </a:prstGeom>
        </p:spPr>
      </p:pic>
      <p:sp>
        <p:nvSpPr>
          <p:cNvPr id="5" name="Rectangle 4">
            <a:extLst>
              <a:ext uri="{FF2B5EF4-FFF2-40B4-BE49-F238E27FC236}">
                <a16:creationId xmlns:a16="http://schemas.microsoft.com/office/drawing/2014/main" id="{5CFA657A-549B-CE43-B24C-B652D999B19B}"/>
              </a:ext>
            </a:extLst>
          </p:cNvPr>
          <p:cNvSpPr/>
          <p:nvPr/>
        </p:nvSpPr>
        <p:spPr>
          <a:xfrm flipV="1">
            <a:off x="7058891" y="3505199"/>
            <a:ext cx="152400" cy="900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183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37E62-EF3F-C126-6C06-BFD1DDEE71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B9CF3C-68E2-E1F1-93A1-C668B4D7C396}"/>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35. In the newly opened window, Browse for the downloaded license.dat or </a:t>
            </a:r>
            <a:r>
              <a:rPr lang="en-US" err="1">
                <a:latin typeface="Arial"/>
                <a:cs typeface="Arial"/>
              </a:rPr>
              <a:t>license.lic</a:t>
            </a:r>
            <a:r>
              <a:rPr lang="en-US">
                <a:latin typeface="Arial"/>
                <a:cs typeface="Arial"/>
              </a:rPr>
              <a:t> file, and press Open. </a:t>
            </a:r>
            <a:endParaRPr lang="en-US">
              <a:cs typeface="Arial" charset="0"/>
            </a:endParaRPr>
          </a:p>
        </p:txBody>
      </p:sp>
      <p:sp>
        <p:nvSpPr>
          <p:cNvPr id="3" name="Slide Number Placeholder 2">
            <a:extLst>
              <a:ext uri="{FF2B5EF4-FFF2-40B4-BE49-F238E27FC236}">
                <a16:creationId xmlns:a16="http://schemas.microsoft.com/office/drawing/2014/main" id="{1BC69942-D2FA-E844-416A-DAF8DF542A72}"/>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41</a:t>
            </a:fld>
            <a:endParaRPr lang="en-US">
              <a:solidFill>
                <a:srgbClr val="4C555C"/>
              </a:solidFill>
            </a:endParaRPr>
          </a:p>
        </p:txBody>
      </p:sp>
      <p:sp>
        <p:nvSpPr>
          <p:cNvPr id="4" name="Title 3">
            <a:extLst>
              <a:ext uri="{FF2B5EF4-FFF2-40B4-BE49-F238E27FC236}">
                <a16:creationId xmlns:a16="http://schemas.microsoft.com/office/drawing/2014/main" id="{13A40CC7-61DC-EFFD-37F7-D7AFC883A66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C5C07A2D-C616-F5E1-4807-6506EB6460B6}"/>
              </a:ext>
            </a:extLst>
          </p:cNvPr>
          <p:cNvPicPr>
            <a:picLocks noChangeAspect="1"/>
          </p:cNvPicPr>
          <p:nvPr/>
        </p:nvPicPr>
        <p:blipFill>
          <a:blip r:embed="rId2"/>
          <a:stretch>
            <a:fillRect/>
          </a:stretch>
        </p:blipFill>
        <p:spPr>
          <a:xfrm>
            <a:off x="1297912" y="2255109"/>
            <a:ext cx="9654792" cy="3210264"/>
          </a:xfrm>
          <a:prstGeom prst="rect">
            <a:avLst/>
          </a:prstGeom>
        </p:spPr>
      </p:pic>
    </p:spTree>
    <p:extLst>
      <p:ext uri="{BB962C8B-B14F-4D97-AF65-F5344CB8AC3E}">
        <p14:creationId xmlns:p14="http://schemas.microsoft.com/office/powerpoint/2010/main" val="2340407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D5675-E15E-7723-937C-F7F76A5E9E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1DBC51-B881-B054-9FF2-443EE6283F2D}"/>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36. Final step is to check the license activation status, by pressing the </a:t>
            </a:r>
            <a:r>
              <a:rPr lang="en-US" i="1">
                <a:latin typeface="Arial"/>
                <a:cs typeface="Arial"/>
              </a:rPr>
              <a:t>Verify MBD Toolbox License</a:t>
            </a:r>
            <a:r>
              <a:rPr lang="en-US">
                <a:latin typeface="Arial"/>
                <a:cs typeface="Arial"/>
              </a:rPr>
              <a:t> button. </a:t>
            </a:r>
          </a:p>
        </p:txBody>
      </p:sp>
      <p:sp>
        <p:nvSpPr>
          <p:cNvPr id="3" name="Slide Number Placeholder 2">
            <a:extLst>
              <a:ext uri="{FF2B5EF4-FFF2-40B4-BE49-F238E27FC236}">
                <a16:creationId xmlns:a16="http://schemas.microsoft.com/office/drawing/2014/main" id="{0F8D2AAA-4511-4551-45B0-7BD7B2191359}"/>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42</a:t>
            </a:fld>
            <a:endParaRPr lang="en-US">
              <a:solidFill>
                <a:srgbClr val="4C555C"/>
              </a:solidFill>
            </a:endParaRPr>
          </a:p>
        </p:txBody>
      </p:sp>
      <p:sp>
        <p:nvSpPr>
          <p:cNvPr id="4" name="Title 3">
            <a:extLst>
              <a:ext uri="{FF2B5EF4-FFF2-40B4-BE49-F238E27FC236}">
                <a16:creationId xmlns:a16="http://schemas.microsoft.com/office/drawing/2014/main" id="{B4E6C634-6D6E-8182-0263-D0B894E0E355}"/>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 program&#10;&#10;AI-generated content may be incorrect.">
            <a:extLst>
              <a:ext uri="{FF2B5EF4-FFF2-40B4-BE49-F238E27FC236}">
                <a16:creationId xmlns:a16="http://schemas.microsoft.com/office/drawing/2014/main" id="{DE5A485F-552C-49DE-7B25-42D78BFBFD0E}"/>
              </a:ext>
            </a:extLst>
          </p:cNvPr>
          <p:cNvPicPr>
            <a:picLocks noChangeAspect="1"/>
          </p:cNvPicPr>
          <p:nvPr/>
        </p:nvPicPr>
        <p:blipFill>
          <a:blip r:embed="rId2"/>
          <a:stretch>
            <a:fillRect/>
          </a:stretch>
        </p:blipFill>
        <p:spPr>
          <a:xfrm>
            <a:off x="4111792" y="1506681"/>
            <a:ext cx="3968416" cy="4615296"/>
          </a:xfrm>
          <a:prstGeom prst="rect">
            <a:avLst/>
          </a:prstGeom>
        </p:spPr>
      </p:pic>
      <p:sp>
        <p:nvSpPr>
          <p:cNvPr id="7" name="Rectangle 6">
            <a:extLst>
              <a:ext uri="{FF2B5EF4-FFF2-40B4-BE49-F238E27FC236}">
                <a16:creationId xmlns:a16="http://schemas.microsoft.com/office/drawing/2014/main" id="{3B3A00FF-BEC0-825D-044C-55103E85CB79}"/>
              </a:ext>
            </a:extLst>
          </p:cNvPr>
          <p:cNvSpPr/>
          <p:nvPr/>
        </p:nvSpPr>
        <p:spPr>
          <a:xfrm flipV="1">
            <a:off x="7058891" y="3531176"/>
            <a:ext cx="152400" cy="900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521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5B0D1-9D6C-340E-F399-1DC0993D9E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44F305-4432-64EE-EAD0-6FEDBB2A92B6}"/>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Generate and Activate NXP MBDT for BMS license</a:t>
            </a:r>
            <a:endParaRPr lang="en-US" b="1">
              <a:solidFill>
                <a:srgbClr val="000000"/>
              </a:solidFill>
              <a:latin typeface="Arial"/>
              <a:cs typeface="Arial"/>
            </a:endParaRPr>
          </a:p>
          <a:p>
            <a:r>
              <a:rPr lang="en-US">
                <a:latin typeface="Arial"/>
                <a:cs typeface="Arial"/>
              </a:rPr>
              <a:t>37. If everything went well, a similar popup window as below will be displayed. Press OK. Then you may close the NXP Support Package for BMS window.</a:t>
            </a:r>
            <a:endParaRPr lang="en-US">
              <a:cs typeface="Arial" charset="0"/>
            </a:endParaRPr>
          </a:p>
        </p:txBody>
      </p:sp>
      <p:sp>
        <p:nvSpPr>
          <p:cNvPr id="3" name="Slide Number Placeholder 2">
            <a:extLst>
              <a:ext uri="{FF2B5EF4-FFF2-40B4-BE49-F238E27FC236}">
                <a16:creationId xmlns:a16="http://schemas.microsoft.com/office/drawing/2014/main" id="{882955E2-DE9D-10A8-CCED-5AFF0010A2B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43</a:t>
            </a:fld>
            <a:endParaRPr lang="en-US">
              <a:solidFill>
                <a:srgbClr val="4C555C"/>
              </a:solidFill>
            </a:endParaRPr>
          </a:p>
        </p:txBody>
      </p:sp>
      <p:sp>
        <p:nvSpPr>
          <p:cNvPr id="4" name="Title 3">
            <a:extLst>
              <a:ext uri="{FF2B5EF4-FFF2-40B4-BE49-F238E27FC236}">
                <a16:creationId xmlns:a16="http://schemas.microsoft.com/office/drawing/2014/main" id="{372F83C8-0EAC-465B-C47D-8292B4E24DDB}"/>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 program&#10;&#10;AI-generated content may be incorrect.">
            <a:extLst>
              <a:ext uri="{FF2B5EF4-FFF2-40B4-BE49-F238E27FC236}">
                <a16:creationId xmlns:a16="http://schemas.microsoft.com/office/drawing/2014/main" id="{DB20BD06-D54C-7F15-224E-EFB2C4B92C31}"/>
              </a:ext>
            </a:extLst>
          </p:cNvPr>
          <p:cNvPicPr>
            <a:picLocks noChangeAspect="1"/>
          </p:cNvPicPr>
          <p:nvPr/>
        </p:nvPicPr>
        <p:blipFill>
          <a:blip r:embed="rId2"/>
          <a:stretch>
            <a:fillRect/>
          </a:stretch>
        </p:blipFill>
        <p:spPr>
          <a:xfrm>
            <a:off x="4267655" y="1835727"/>
            <a:ext cx="3734621" cy="4346864"/>
          </a:xfrm>
          <a:prstGeom prst="rect">
            <a:avLst/>
          </a:prstGeom>
        </p:spPr>
      </p:pic>
      <p:sp>
        <p:nvSpPr>
          <p:cNvPr id="7" name="Rectangle 6">
            <a:extLst>
              <a:ext uri="{FF2B5EF4-FFF2-40B4-BE49-F238E27FC236}">
                <a16:creationId xmlns:a16="http://schemas.microsoft.com/office/drawing/2014/main" id="{9EA66E02-1762-1F5F-1D78-8E3B0C7CC81F}"/>
              </a:ext>
            </a:extLst>
          </p:cNvPr>
          <p:cNvSpPr/>
          <p:nvPr/>
        </p:nvSpPr>
        <p:spPr>
          <a:xfrm flipV="1">
            <a:off x="7041573" y="3747654"/>
            <a:ext cx="152400" cy="900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412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7B7E-4DF8-8521-65BD-526312EC3AD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6C4E84B-C950-8B9D-19E9-27CC6C80E2B1}"/>
              </a:ext>
            </a:extLst>
          </p:cNvPr>
          <p:cNvSpPr>
            <a:spLocks noGrp="1"/>
          </p:cNvSpPr>
          <p:nvPr>
            <p:ph type="body" sz="quarter" idx="12"/>
          </p:nvPr>
        </p:nvSpPr>
        <p:spPr>
          <a:xfrm>
            <a:off x="268818" y="642201"/>
            <a:ext cx="11710804" cy="2662441"/>
          </a:xfrm>
        </p:spPr>
        <p:txBody>
          <a:bodyPr vert="horz" lIns="144000" tIns="60960" rIns="121920" bIns="60960" rtlCol="0" anchor="t">
            <a:noAutofit/>
          </a:bodyPr>
          <a:lstStyle/>
          <a:p>
            <a:pPr marL="380365" indent="-380365">
              <a:buChar char="•"/>
            </a:pPr>
            <a:r>
              <a:rPr lang="en-US">
                <a:latin typeface="Arial"/>
                <a:cs typeface="Arial"/>
              </a:rPr>
              <a:t>NXP’s Model-Based Design Toolbox for BMS layout and Simulink Library are shown below.</a:t>
            </a:r>
            <a:endParaRPr lang="en-US">
              <a:cs typeface="Arial" charset="0"/>
            </a:endParaRPr>
          </a:p>
        </p:txBody>
      </p:sp>
      <p:sp>
        <p:nvSpPr>
          <p:cNvPr id="3" name="Slide Number Placeholder 2">
            <a:extLst>
              <a:ext uri="{FF2B5EF4-FFF2-40B4-BE49-F238E27FC236}">
                <a16:creationId xmlns:a16="http://schemas.microsoft.com/office/drawing/2014/main" id="{87B93451-54DF-5B97-EB4D-02800A32490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44</a:t>
            </a:fld>
            <a:endParaRPr lang="en-US">
              <a:solidFill>
                <a:srgbClr val="4C555C"/>
              </a:solidFill>
            </a:endParaRPr>
          </a:p>
        </p:txBody>
      </p:sp>
      <p:sp>
        <p:nvSpPr>
          <p:cNvPr id="4" name="Title 3">
            <a:extLst>
              <a:ext uri="{FF2B5EF4-FFF2-40B4-BE49-F238E27FC236}">
                <a16:creationId xmlns:a16="http://schemas.microsoft.com/office/drawing/2014/main" id="{3C78E04F-5FBF-A73E-76BF-1A2E35F960B9}"/>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799E6FAB-8608-AD41-A5F5-855E1D908F78}"/>
              </a:ext>
            </a:extLst>
          </p:cNvPr>
          <p:cNvPicPr>
            <a:picLocks noChangeAspect="1"/>
          </p:cNvPicPr>
          <p:nvPr/>
        </p:nvPicPr>
        <p:blipFill>
          <a:blip r:embed="rId2"/>
          <a:stretch>
            <a:fillRect/>
          </a:stretch>
        </p:blipFill>
        <p:spPr>
          <a:xfrm>
            <a:off x="2200187" y="1073727"/>
            <a:ext cx="7791627" cy="4831773"/>
          </a:xfrm>
          <a:prstGeom prst="rect">
            <a:avLst/>
          </a:prstGeom>
        </p:spPr>
      </p:pic>
    </p:spTree>
    <p:extLst>
      <p:ext uri="{BB962C8B-B14F-4D97-AF65-F5344CB8AC3E}">
        <p14:creationId xmlns:p14="http://schemas.microsoft.com/office/powerpoint/2010/main" val="4158812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FF2E0-E944-7898-ED09-B3DC3297C6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A7E0CA-7AAD-3CEB-3C0C-20DE53D017FF}"/>
              </a:ext>
            </a:extLst>
          </p:cNvPr>
          <p:cNvSpPr>
            <a:spLocks noGrp="1"/>
          </p:cNvSpPr>
          <p:nvPr>
            <p:ph type="body" sz="quarter" idx="12"/>
          </p:nvPr>
        </p:nvSpPr>
        <p:spPr>
          <a:xfrm>
            <a:off x="268818" y="642201"/>
            <a:ext cx="11422580" cy="510420"/>
          </a:xfrm>
        </p:spPr>
        <p:txBody>
          <a:bodyPr vert="horz" lIns="144000" tIns="60960" rIns="121920" bIns="60960" rtlCol="0" anchor="t">
            <a:noAutofit/>
          </a:bodyPr>
          <a:lstStyle/>
          <a:p>
            <a:r>
              <a:rPr lang="en-US" b="1">
                <a:latin typeface="Arial"/>
                <a:cs typeface="Arial"/>
              </a:rPr>
              <a:t>Verification of the user setup dependencies </a:t>
            </a:r>
            <a:endParaRPr lang="en-US" b="1">
              <a:cs typeface="Arial"/>
            </a:endParaRPr>
          </a:p>
        </p:txBody>
      </p:sp>
      <p:sp>
        <p:nvSpPr>
          <p:cNvPr id="3" name="Slide Number Placeholder 2">
            <a:extLst>
              <a:ext uri="{FF2B5EF4-FFF2-40B4-BE49-F238E27FC236}">
                <a16:creationId xmlns:a16="http://schemas.microsoft.com/office/drawing/2014/main" id="{02C48D18-E352-AA71-F817-10BB0B847A1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45</a:t>
            </a:fld>
            <a:endParaRPr lang="en-US">
              <a:solidFill>
                <a:srgbClr val="4C555C"/>
              </a:solidFill>
            </a:endParaRPr>
          </a:p>
        </p:txBody>
      </p:sp>
      <p:sp>
        <p:nvSpPr>
          <p:cNvPr id="4" name="Title 3">
            <a:extLst>
              <a:ext uri="{FF2B5EF4-FFF2-40B4-BE49-F238E27FC236}">
                <a16:creationId xmlns:a16="http://schemas.microsoft.com/office/drawing/2014/main" id="{498A8E6C-5DCC-2C7E-5C92-E7AD456B0D63}"/>
              </a:ext>
            </a:extLst>
          </p:cNvPr>
          <p:cNvSpPr>
            <a:spLocks noGrp="1"/>
          </p:cNvSpPr>
          <p:nvPr>
            <p:ph type="title"/>
          </p:nvPr>
        </p:nvSpPr>
        <p:spPr/>
        <p:txBody>
          <a:bodyPr/>
          <a:lstStyle/>
          <a:p>
            <a:r>
              <a:rPr lang="en-US" sz="2650">
                <a:latin typeface="Arial"/>
                <a:cs typeface="Arial"/>
              </a:rPr>
              <a:t>Installation Guide to Model-Based Design Toolbox BMS Series</a:t>
            </a:r>
            <a:endParaRPr lang="en-US" sz="2650"/>
          </a:p>
        </p:txBody>
      </p:sp>
      <p:sp>
        <p:nvSpPr>
          <p:cNvPr id="6" name="TextBox 5">
            <a:extLst>
              <a:ext uri="{FF2B5EF4-FFF2-40B4-BE49-F238E27FC236}">
                <a16:creationId xmlns:a16="http://schemas.microsoft.com/office/drawing/2014/main" id="{B8C76938-B9DB-14A0-92D2-BDCA6910AC10}"/>
              </a:ext>
            </a:extLst>
          </p:cNvPr>
          <p:cNvSpPr txBox="1"/>
          <p:nvPr/>
        </p:nvSpPr>
        <p:spPr>
          <a:xfrm>
            <a:off x="472413" y="1154861"/>
            <a:ext cx="11413951" cy="116955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365" indent="-380365" defTabSz="609585">
              <a:buFont typeface="Arial"/>
              <a:buChar char="•"/>
            </a:pPr>
            <a:r>
              <a:rPr lang="en-US" sz="1600">
                <a:solidFill>
                  <a:srgbClr val="4C555C"/>
                </a:solidFill>
                <a:latin typeface="Arial" panose="020B0604020202020204"/>
                <a:cs typeface="Arial"/>
              </a:rPr>
              <a:t>Running </a:t>
            </a:r>
            <a:r>
              <a:rPr lang="en-US" sz="1600">
                <a:solidFill>
                  <a:srgbClr val="4C555C"/>
                </a:solidFill>
                <a:ea typeface="+mn-lt"/>
                <a:cs typeface="+mn-lt"/>
              </a:rPr>
              <a:t>mbd_bms_path.</a:t>
            </a:r>
            <a:r>
              <a:rPr lang="en-US" sz="1600">
                <a:solidFill>
                  <a:srgbClr val="4C555C"/>
                </a:solidFill>
                <a:latin typeface="Arial" panose="020B0604020202020204"/>
                <a:cs typeface="Arial"/>
              </a:rPr>
              <a:t>m script will issue instructions for a successful installation and configuration of the toolbox. To run it, first go to its file location, i.e., </a:t>
            </a:r>
            <a:r>
              <a:rPr lang="en-US" sz="1600">
                <a:solidFill>
                  <a:srgbClr val="4C555C"/>
                </a:solidFill>
                <a:ea typeface="+mn-lt"/>
                <a:cs typeface="+mn-lt"/>
              </a:rPr>
              <a:t>C:\Users\mcmas\AppData\Roaming\MathWorks\MATLAB Add-Ons\Toolboxes\NXP_MBDToolbox_BMS</a:t>
            </a:r>
            <a:endParaRPr lang="en-US" sz="1600">
              <a:solidFill>
                <a:srgbClr val="000000"/>
              </a:solidFill>
              <a:latin typeface="Arial" panose="020B0604020202020204"/>
              <a:cs typeface="Arial"/>
            </a:endParaRPr>
          </a:p>
          <a:p>
            <a:pPr marL="380365" indent="-380365" defTabSz="609585">
              <a:buFont typeface="Arial"/>
              <a:buChar char="•"/>
            </a:pPr>
            <a:endParaRPr lang="en-US" sz="2000">
              <a:solidFill>
                <a:srgbClr val="4C555C"/>
              </a:solidFill>
              <a:latin typeface="Arial" panose="020B0604020202020204"/>
              <a:cs typeface="Arial"/>
            </a:endParaRPr>
          </a:p>
        </p:txBody>
      </p:sp>
      <p:pic>
        <p:nvPicPr>
          <p:cNvPr id="9" name="Picture 8" descr="A screenshot of a computer&#10;&#10;AI-generated content may be incorrect.">
            <a:extLst>
              <a:ext uri="{FF2B5EF4-FFF2-40B4-BE49-F238E27FC236}">
                <a16:creationId xmlns:a16="http://schemas.microsoft.com/office/drawing/2014/main" id="{C9C758E4-A231-D948-B4F4-B4B2930B008E}"/>
              </a:ext>
            </a:extLst>
          </p:cNvPr>
          <p:cNvPicPr>
            <a:picLocks noChangeAspect="1"/>
          </p:cNvPicPr>
          <p:nvPr/>
        </p:nvPicPr>
        <p:blipFill>
          <a:blip r:embed="rId2"/>
          <a:stretch>
            <a:fillRect/>
          </a:stretch>
        </p:blipFill>
        <p:spPr>
          <a:xfrm>
            <a:off x="718704" y="2681298"/>
            <a:ext cx="10806546" cy="1304904"/>
          </a:xfrm>
          <a:prstGeom prst="rect">
            <a:avLst/>
          </a:prstGeom>
        </p:spPr>
      </p:pic>
    </p:spTree>
    <p:extLst>
      <p:ext uri="{BB962C8B-B14F-4D97-AF65-F5344CB8AC3E}">
        <p14:creationId xmlns:p14="http://schemas.microsoft.com/office/powerpoint/2010/main" val="711733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9C1B1-547D-A77A-6652-EE5FCF7FB7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171940-FD7D-F944-912B-2DDE3C16261E}"/>
              </a:ext>
            </a:extLst>
          </p:cNvPr>
          <p:cNvSpPr>
            <a:spLocks noGrp="1"/>
          </p:cNvSpPr>
          <p:nvPr>
            <p:ph type="body" sz="quarter" idx="12"/>
          </p:nvPr>
        </p:nvSpPr>
        <p:spPr>
          <a:xfrm>
            <a:off x="268818" y="642201"/>
            <a:ext cx="11422580" cy="510420"/>
          </a:xfrm>
        </p:spPr>
        <p:txBody>
          <a:bodyPr vert="horz" lIns="144000" tIns="60960" rIns="121920" bIns="60960" rtlCol="0" anchor="t">
            <a:noAutofit/>
          </a:bodyPr>
          <a:lstStyle/>
          <a:p>
            <a:r>
              <a:rPr lang="en-US" b="1">
                <a:latin typeface="Arial"/>
                <a:cs typeface="Arial"/>
              </a:rPr>
              <a:t>Verification of the user setup dependencies </a:t>
            </a:r>
            <a:endParaRPr lang="en-US" b="1">
              <a:cs typeface="Arial"/>
            </a:endParaRPr>
          </a:p>
        </p:txBody>
      </p:sp>
      <p:sp>
        <p:nvSpPr>
          <p:cNvPr id="3" name="Slide Number Placeholder 2">
            <a:extLst>
              <a:ext uri="{FF2B5EF4-FFF2-40B4-BE49-F238E27FC236}">
                <a16:creationId xmlns:a16="http://schemas.microsoft.com/office/drawing/2014/main" id="{CF5FA471-E825-1738-E1AA-0B05ADBC458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46</a:t>
            </a:fld>
            <a:endParaRPr lang="en-US">
              <a:solidFill>
                <a:srgbClr val="4C555C"/>
              </a:solidFill>
            </a:endParaRPr>
          </a:p>
        </p:txBody>
      </p:sp>
      <p:sp>
        <p:nvSpPr>
          <p:cNvPr id="4" name="Title 3">
            <a:extLst>
              <a:ext uri="{FF2B5EF4-FFF2-40B4-BE49-F238E27FC236}">
                <a16:creationId xmlns:a16="http://schemas.microsoft.com/office/drawing/2014/main" id="{2EEBD2BC-6941-AA43-8566-5139C3834196}"/>
              </a:ext>
            </a:extLst>
          </p:cNvPr>
          <p:cNvSpPr>
            <a:spLocks noGrp="1"/>
          </p:cNvSpPr>
          <p:nvPr>
            <p:ph type="title"/>
          </p:nvPr>
        </p:nvSpPr>
        <p:spPr/>
        <p:txBody>
          <a:bodyPr/>
          <a:lstStyle/>
          <a:p>
            <a:r>
              <a:rPr lang="en-US" sz="2650">
                <a:latin typeface="Arial"/>
                <a:cs typeface="Arial"/>
              </a:rPr>
              <a:t>Installation Guide to Model-Based Design Toolbox BMS Series</a:t>
            </a:r>
            <a:endParaRPr lang="en-US" sz="2650"/>
          </a:p>
        </p:txBody>
      </p:sp>
      <p:sp>
        <p:nvSpPr>
          <p:cNvPr id="6" name="TextBox 5">
            <a:extLst>
              <a:ext uri="{FF2B5EF4-FFF2-40B4-BE49-F238E27FC236}">
                <a16:creationId xmlns:a16="http://schemas.microsoft.com/office/drawing/2014/main" id="{F14CEE2B-CC68-C9A4-BD26-F68543D51E75}"/>
              </a:ext>
            </a:extLst>
          </p:cNvPr>
          <p:cNvSpPr txBox="1"/>
          <p:nvPr/>
        </p:nvSpPr>
        <p:spPr>
          <a:xfrm>
            <a:off x="472413" y="1154861"/>
            <a:ext cx="11413951" cy="6771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365" indent="-380365" defTabSz="609585">
              <a:buFont typeface="Arial"/>
              <a:buChar char="•"/>
            </a:pPr>
            <a:r>
              <a:rPr lang="en-US" sz="1600">
                <a:solidFill>
                  <a:srgbClr val="4C555C"/>
                </a:solidFill>
                <a:latin typeface="Arial" panose="020B0604020202020204"/>
                <a:cs typeface="Arial"/>
              </a:rPr>
              <a:t>Open the file named </a:t>
            </a:r>
            <a:r>
              <a:rPr lang="en-US" sz="1600" i="1">
                <a:solidFill>
                  <a:srgbClr val="4C555C"/>
                </a:solidFill>
                <a:latin typeface="Arial" panose="020B0604020202020204"/>
                <a:cs typeface="Arial"/>
              </a:rPr>
              <a:t>mbd_bms_path.m </a:t>
            </a:r>
            <a:r>
              <a:rPr lang="en-US" sz="1600">
                <a:solidFill>
                  <a:srgbClr val="4C555C"/>
                </a:solidFill>
                <a:latin typeface="Arial" panose="020B0604020202020204"/>
                <a:cs typeface="Arial"/>
              </a:rPr>
              <a:t>by double-clicking it.</a:t>
            </a:r>
          </a:p>
          <a:p>
            <a:pPr marL="380365" indent="-380365" defTabSz="609585">
              <a:buFont typeface="Arial"/>
              <a:buChar char="•"/>
            </a:pPr>
            <a:endParaRPr lang="en-US" sz="2000">
              <a:solidFill>
                <a:srgbClr val="4C555C"/>
              </a:solidFill>
              <a:latin typeface="Arial" panose="020B0604020202020204"/>
              <a:cs typeface="Arial"/>
            </a:endParaRPr>
          </a:p>
        </p:txBody>
      </p:sp>
      <p:pic>
        <p:nvPicPr>
          <p:cNvPr id="5" name="Picture 4" descr="A screenshot of a computer&#10;&#10;AI-generated content may be incorrect.">
            <a:extLst>
              <a:ext uri="{FF2B5EF4-FFF2-40B4-BE49-F238E27FC236}">
                <a16:creationId xmlns:a16="http://schemas.microsoft.com/office/drawing/2014/main" id="{DCB8ADA4-7EFD-9E55-D836-A5731C79B4A0}"/>
              </a:ext>
            </a:extLst>
          </p:cNvPr>
          <p:cNvPicPr>
            <a:picLocks noChangeAspect="1"/>
          </p:cNvPicPr>
          <p:nvPr/>
        </p:nvPicPr>
        <p:blipFill>
          <a:blip r:embed="rId2"/>
          <a:stretch>
            <a:fillRect/>
          </a:stretch>
        </p:blipFill>
        <p:spPr>
          <a:xfrm>
            <a:off x="4238191" y="1620116"/>
            <a:ext cx="3473161" cy="4483677"/>
          </a:xfrm>
          <a:prstGeom prst="rect">
            <a:avLst/>
          </a:prstGeom>
        </p:spPr>
      </p:pic>
    </p:spTree>
    <p:extLst>
      <p:ext uri="{BB962C8B-B14F-4D97-AF65-F5344CB8AC3E}">
        <p14:creationId xmlns:p14="http://schemas.microsoft.com/office/powerpoint/2010/main" val="228519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6D79E-43C0-2C27-9CBE-3B717CA99D5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9692E-2B0F-E7EB-7FFA-75C7B889F312}"/>
              </a:ext>
            </a:extLst>
          </p:cNvPr>
          <p:cNvSpPr>
            <a:spLocks noGrp="1"/>
          </p:cNvSpPr>
          <p:nvPr>
            <p:ph type="body" sz="quarter" idx="12"/>
          </p:nvPr>
        </p:nvSpPr>
        <p:spPr>
          <a:xfrm>
            <a:off x="268818" y="642201"/>
            <a:ext cx="11422580" cy="510420"/>
          </a:xfrm>
        </p:spPr>
        <p:txBody>
          <a:bodyPr vert="horz" lIns="144000" tIns="60960" rIns="121920" bIns="60960" rtlCol="0" anchor="t">
            <a:noAutofit/>
          </a:bodyPr>
          <a:lstStyle/>
          <a:p>
            <a:r>
              <a:rPr lang="en-US" b="1">
                <a:latin typeface="Arial"/>
                <a:cs typeface="Arial"/>
              </a:rPr>
              <a:t>Verification of the user setup dependencies </a:t>
            </a:r>
            <a:endParaRPr lang="en-US" b="1">
              <a:cs typeface="Arial"/>
            </a:endParaRPr>
          </a:p>
        </p:txBody>
      </p:sp>
      <p:sp>
        <p:nvSpPr>
          <p:cNvPr id="3" name="Slide Number Placeholder 2">
            <a:extLst>
              <a:ext uri="{FF2B5EF4-FFF2-40B4-BE49-F238E27FC236}">
                <a16:creationId xmlns:a16="http://schemas.microsoft.com/office/drawing/2014/main" id="{CEFB9701-CA8C-D7A7-BF92-AD810580A742}"/>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47</a:t>
            </a:fld>
            <a:endParaRPr lang="en-US">
              <a:solidFill>
                <a:srgbClr val="4C555C"/>
              </a:solidFill>
            </a:endParaRPr>
          </a:p>
        </p:txBody>
      </p:sp>
      <p:sp>
        <p:nvSpPr>
          <p:cNvPr id="4" name="Title 3">
            <a:extLst>
              <a:ext uri="{FF2B5EF4-FFF2-40B4-BE49-F238E27FC236}">
                <a16:creationId xmlns:a16="http://schemas.microsoft.com/office/drawing/2014/main" id="{E923C7ED-5818-CAC2-D475-99344E5C7556}"/>
              </a:ext>
            </a:extLst>
          </p:cNvPr>
          <p:cNvSpPr>
            <a:spLocks noGrp="1"/>
          </p:cNvSpPr>
          <p:nvPr>
            <p:ph type="title"/>
          </p:nvPr>
        </p:nvSpPr>
        <p:spPr/>
        <p:txBody>
          <a:bodyPr/>
          <a:lstStyle/>
          <a:p>
            <a:r>
              <a:rPr lang="en-US" sz="2650">
                <a:latin typeface="Arial"/>
                <a:cs typeface="Arial"/>
              </a:rPr>
              <a:t>Installation Guide to Model-Based Design Toolbox BMS Series</a:t>
            </a:r>
            <a:endParaRPr lang="en-US" sz="2650"/>
          </a:p>
        </p:txBody>
      </p:sp>
      <p:sp>
        <p:nvSpPr>
          <p:cNvPr id="6" name="TextBox 5">
            <a:extLst>
              <a:ext uri="{FF2B5EF4-FFF2-40B4-BE49-F238E27FC236}">
                <a16:creationId xmlns:a16="http://schemas.microsoft.com/office/drawing/2014/main" id="{97062310-2557-B44C-978E-9F43E240D5E7}"/>
              </a:ext>
            </a:extLst>
          </p:cNvPr>
          <p:cNvSpPr txBox="1"/>
          <p:nvPr/>
        </p:nvSpPr>
        <p:spPr>
          <a:xfrm>
            <a:off x="472413" y="1154861"/>
            <a:ext cx="11413951" cy="6771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365" indent="-380365" defTabSz="609585">
              <a:buFont typeface="Arial"/>
              <a:buChar char="•"/>
            </a:pPr>
            <a:r>
              <a:rPr lang="en-US" sz="1600">
                <a:solidFill>
                  <a:srgbClr val="4C555C"/>
                </a:solidFill>
                <a:latin typeface="Arial" panose="020B0604020202020204"/>
                <a:cs typeface="Arial"/>
              </a:rPr>
              <a:t>Run the script.</a:t>
            </a:r>
          </a:p>
          <a:p>
            <a:pPr marL="380365" indent="-380365" defTabSz="609585">
              <a:buFont typeface="Arial"/>
              <a:buChar char="•"/>
            </a:pPr>
            <a:endParaRPr lang="en-US" sz="2000">
              <a:solidFill>
                <a:srgbClr val="4C555C"/>
              </a:solidFill>
              <a:latin typeface="Arial" panose="020B0604020202020204"/>
              <a:cs typeface="Arial"/>
            </a:endParaRPr>
          </a:p>
        </p:txBody>
      </p:sp>
      <p:pic>
        <p:nvPicPr>
          <p:cNvPr id="7" name="Picture 6" descr="A screenshot of a computer&#10;&#10;AI-generated content may be incorrect.">
            <a:extLst>
              <a:ext uri="{FF2B5EF4-FFF2-40B4-BE49-F238E27FC236}">
                <a16:creationId xmlns:a16="http://schemas.microsoft.com/office/drawing/2014/main" id="{7AD908F2-E334-7F17-43AD-951628151975}"/>
              </a:ext>
            </a:extLst>
          </p:cNvPr>
          <p:cNvPicPr>
            <a:picLocks noChangeAspect="1"/>
          </p:cNvPicPr>
          <p:nvPr/>
        </p:nvPicPr>
        <p:blipFill>
          <a:blip r:embed="rId2"/>
          <a:stretch>
            <a:fillRect/>
          </a:stretch>
        </p:blipFill>
        <p:spPr>
          <a:xfrm>
            <a:off x="1740477" y="1499144"/>
            <a:ext cx="8667750" cy="4405233"/>
          </a:xfrm>
          <a:prstGeom prst="rect">
            <a:avLst/>
          </a:prstGeom>
        </p:spPr>
      </p:pic>
    </p:spTree>
    <p:extLst>
      <p:ext uri="{BB962C8B-B14F-4D97-AF65-F5344CB8AC3E}">
        <p14:creationId xmlns:p14="http://schemas.microsoft.com/office/powerpoint/2010/main" val="2183211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463E9-1DBA-DDC5-C9D4-C7E6B53C53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B10519-7D5C-FE86-BED0-9E55D6A52667}"/>
              </a:ext>
            </a:extLst>
          </p:cNvPr>
          <p:cNvSpPr>
            <a:spLocks noGrp="1"/>
          </p:cNvSpPr>
          <p:nvPr>
            <p:ph type="body" sz="quarter" idx="12"/>
          </p:nvPr>
        </p:nvSpPr>
        <p:spPr>
          <a:xfrm>
            <a:off x="268818" y="642201"/>
            <a:ext cx="11422580" cy="510420"/>
          </a:xfrm>
        </p:spPr>
        <p:txBody>
          <a:bodyPr vert="horz" lIns="144000" tIns="60960" rIns="121920" bIns="60960" rtlCol="0" anchor="t">
            <a:noAutofit/>
          </a:bodyPr>
          <a:lstStyle/>
          <a:p>
            <a:r>
              <a:rPr lang="en-US" b="1">
                <a:latin typeface="Arial"/>
                <a:cs typeface="Arial"/>
              </a:rPr>
              <a:t>Verification of the user setup dependencies </a:t>
            </a:r>
            <a:endParaRPr lang="en-US" b="1">
              <a:cs typeface="Arial"/>
            </a:endParaRPr>
          </a:p>
        </p:txBody>
      </p:sp>
      <p:sp>
        <p:nvSpPr>
          <p:cNvPr id="3" name="Slide Number Placeholder 2">
            <a:extLst>
              <a:ext uri="{FF2B5EF4-FFF2-40B4-BE49-F238E27FC236}">
                <a16:creationId xmlns:a16="http://schemas.microsoft.com/office/drawing/2014/main" id="{38E13011-2453-2CAE-1B71-D35A9629F52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48</a:t>
            </a:fld>
            <a:endParaRPr lang="en-US">
              <a:solidFill>
                <a:srgbClr val="4C555C"/>
              </a:solidFill>
            </a:endParaRPr>
          </a:p>
        </p:txBody>
      </p:sp>
      <p:sp>
        <p:nvSpPr>
          <p:cNvPr id="4" name="Title 3">
            <a:extLst>
              <a:ext uri="{FF2B5EF4-FFF2-40B4-BE49-F238E27FC236}">
                <a16:creationId xmlns:a16="http://schemas.microsoft.com/office/drawing/2014/main" id="{6A6AAFE8-1A9F-3BEF-2888-31DEE0DE1B82}"/>
              </a:ext>
            </a:extLst>
          </p:cNvPr>
          <p:cNvSpPr>
            <a:spLocks noGrp="1"/>
          </p:cNvSpPr>
          <p:nvPr>
            <p:ph type="title"/>
          </p:nvPr>
        </p:nvSpPr>
        <p:spPr/>
        <p:txBody>
          <a:bodyPr/>
          <a:lstStyle/>
          <a:p>
            <a:r>
              <a:rPr lang="en-US" sz="2650">
                <a:latin typeface="Arial"/>
                <a:cs typeface="Arial"/>
              </a:rPr>
              <a:t>Installation Guide to Model-Based Design Toolbox BMS Series</a:t>
            </a:r>
            <a:endParaRPr lang="en-US" sz="2650"/>
          </a:p>
        </p:txBody>
      </p:sp>
      <p:sp>
        <p:nvSpPr>
          <p:cNvPr id="6" name="TextBox 5">
            <a:extLst>
              <a:ext uri="{FF2B5EF4-FFF2-40B4-BE49-F238E27FC236}">
                <a16:creationId xmlns:a16="http://schemas.microsoft.com/office/drawing/2014/main" id="{6932C31F-C2ED-E2CD-629C-72C61882DA8C}"/>
              </a:ext>
            </a:extLst>
          </p:cNvPr>
          <p:cNvSpPr txBox="1"/>
          <p:nvPr/>
        </p:nvSpPr>
        <p:spPr>
          <a:xfrm>
            <a:off x="472413" y="1154861"/>
            <a:ext cx="11413951" cy="6771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365" indent="-380365" defTabSz="609585">
              <a:buFont typeface="Arial"/>
              <a:buChar char="•"/>
            </a:pPr>
            <a:r>
              <a:rPr lang="en-US" sz="1600">
                <a:solidFill>
                  <a:srgbClr val="4C555C"/>
                </a:solidFill>
                <a:latin typeface="Arial" panose="020B0604020202020204"/>
                <a:cs typeface="Arial"/>
              </a:rPr>
              <a:t>If the Command Window returns a </a:t>
            </a:r>
            <a:r>
              <a:rPr lang="en-US" sz="1600" i="1">
                <a:solidFill>
                  <a:srgbClr val="4C555C"/>
                </a:solidFill>
                <a:latin typeface="Arial" panose="020B0604020202020204"/>
                <a:cs typeface="Arial"/>
              </a:rPr>
              <a:t>Successful </a:t>
            </a:r>
            <a:r>
              <a:rPr lang="en-US" sz="1600">
                <a:solidFill>
                  <a:srgbClr val="4C555C"/>
                </a:solidFill>
                <a:latin typeface="Arial" panose="020B0604020202020204"/>
                <a:cs typeface="Arial"/>
              </a:rPr>
              <a:t>message, installation is successful.</a:t>
            </a:r>
          </a:p>
          <a:p>
            <a:pPr marL="380365" indent="-380365" defTabSz="609585">
              <a:buFont typeface="Arial"/>
              <a:buChar char="•"/>
            </a:pPr>
            <a:endParaRPr lang="en-US" sz="2000">
              <a:solidFill>
                <a:srgbClr val="4C555C"/>
              </a:solidFill>
              <a:latin typeface="Arial" panose="020B0604020202020204"/>
              <a:cs typeface="Arial"/>
            </a:endParaRPr>
          </a:p>
        </p:txBody>
      </p:sp>
      <p:pic>
        <p:nvPicPr>
          <p:cNvPr id="5" name="Picture 4" descr="A screenshot of a computer&#10;&#10;AI-generated content may be incorrect.">
            <a:extLst>
              <a:ext uri="{FF2B5EF4-FFF2-40B4-BE49-F238E27FC236}">
                <a16:creationId xmlns:a16="http://schemas.microsoft.com/office/drawing/2014/main" id="{C91377FE-6710-ACF0-B1E6-FB34E62B3206}"/>
              </a:ext>
            </a:extLst>
          </p:cNvPr>
          <p:cNvPicPr>
            <a:picLocks noChangeAspect="1"/>
          </p:cNvPicPr>
          <p:nvPr/>
        </p:nvPicPr>
        <p:blipFill>
          <a:blip r:embed="rId2"/>
          <a:stretch>
            <a:fillRect/>
          </a:stretch>
        </p:blipFill>
        <p:spPr>
          <a:xfrm>
            <a:off x="2548669" y="1498022"/>
            <a:ext cx="7146616" cy="4407478"/>
          </a:xfrm>
          <a:prstGeom prst="rect">
            <a:avLst/>
          </a:prstGeom>
        </p:spPr>
      </p:pic>
    </p:spTree>
    <p:extLst>
      <p:ext uri="{BB962C8B-B14F-4D97-AF65-F5344CB8AC3E}">
        <p14:creationId xmlns:p14="http://schemas.microsoft.com/office/powerpoint/2010/main" val="3921218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D1E33101-3C38-C5F2-9378-C119F28C060D}"/>
              </a:ext>
            </a:extLst>
          </p:cNvPr>
          <p:cNvSpPr txBox="1">
            <a:spLocks/>
          </p:cNvSpPr>
          <p:nvPr/>
        </p:nvSpPr>
        <p:spPr>
          <a:xfrm>
            <a:off x="7681737" y="6346518"/>
            <a:ext cx="639367" cy="365125"/>
          </a:xfrm>
          <a:prstGeom prst="rect">
            <a:avLst/>
          </a:prstGeom>
        </p:spPr>
        <p:txBody>
          <a:bodyPr tIns="62400" rIns="0" anchor="ctr" anchorCtr="0"/>
          <a:lstStyle>
            <a:defPPr>
              <a:defRPr lang="en-US"/>
            </a:defPPr>
            <a:lvl1pPr marL="0" algn="r" defTabSz="457200" rtl="0" eaLnBrk="1" latinLnBrk="0" hangingPunct="1">
              <a:defRPr sz="9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2CB33EA-91D6-F140-A440-0A130B2A34DE}" type="slidenum">
              <a:rPr kumimoji="0" lang="en-US" sz="1200" b="0" i="0" u="none" strike="noStrike" kern="1200" cap="none" spc="0" normalizeH="0" baseline="0" noProof="0">
                <a:ln>
                  <a:noFill/>
                </a:ln>
                <a:solidFill>
                  <a:srgbClr val="4C555C"/>
                </a:solidFill>
                <a:effectLst/>
                <a:uLnTx/>
                <a:uFillTx/>
                <a:latin typeface="Arial" charset="0"/>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rgbClr val="4C555C"/>
              </a:solidFill>
              <a:effectLst/>
              <a:uLnTx/>
              <a:uFillTx/>
              <a:latin typeface="Arial" charset="0"/>
              <a:cs typeface="Arial" charset="0"/>
            </a:endParaRPr>
          </a:p>
        </p:txBody>
      </p:sp>
      <p:sp>
        <p:nvSpPr>
          <p:cNvPr id="2" name="Title 1">
            <a:extLst>
              <a:ext uri="{FF2B5EF4-FFF2-40B4-BE49-F238E27FC236}">
                <a16:creationId xmlns:a16="http://schemas.microsoft.com/office/drawing/2014/main" id="{1EAA4BD9-BB16-E8B9-D12B-53F936A6B784}"/>
              </a:ext>
            </a:extLst>
          </p:cNvPr>
          <p:cNvSpPr>
            <a:spLocks noGrp="1"/>
          </p:cNvSpPr>
          <p:nvPr>
            <p:ph type="ctrTitle"/>
          </p:nvPr>
        </p:nvSpPr>
        <p:spPr>
          <a:xfrm>
            <a:off x="2894825" y="489227"/>
            <a:ext cx="4341091" cy="2666171"/>
          </a:xfrm>
        </p:spPr>
        <p:txBody>
          <a:bodyPr/>
          <a:lstStyle/>
          <a:p>
            <a:r>
              <a:rPr lang="en-CA"/>
              <a:t>Thank you</a:t>
            </a:r>
            <a:endParaRPr lang="en-US"/>
          </a:p>
        </p:txBody>
      </p:sp>
      <p:sp>
        <p:nvSpPr>
          <p:cNvPr id="10" name="Text Placeholder 3">
            <a:extLst>
              <a:ext uri="{FF2B5EF4-FFF2-40B4-BE49-F238E27FC236}">
                <a16:creationId xmlns:a16="http://schemas.microsoft.com/office/drawing/2014/main" id="{111C7DC4-5673-C148-7906-2704986BB784}"/>
              </a:ext>
            </a:extLst>
          </p:cNvPr>
          <p:cNvSpPr>
            <a:spLocks noGrp="1"/>
          </p:cNvSpPr>
          <p:nvPr>
            <p:ph type="body" sz="quarter" idx="10"/>
          </p:nvPr>
        </p:nvSpPr>
        <p:spPr>
          <a:xfrm>
            <a:off x="855134" y="4406901"/>
            <a:ext cx="1818217" cy="1358900"/>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419314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6F406-06FB-DF28-5754-AF4753CE907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A47D43-0550-15B9-D43D-211AB3363ABA}"/>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2. In the pop-up window, press Add-Ons from MATLAB drop-down. Take a note of the full path of where MATLAB puts installed Add-Ons.</a:t>
            </a:r>
            <a:endParaRPr lang="en-US">
              <a:cs typeface="Arial" charset="0"/>
            </a:endParaRPr>
          </a:p>
          <a:p>
            <a:endParaRPr lang="en-US" b="1">
              <a:latin typeface="Arial"/>
              <a:cs typeface="Arial"/>
            </a:endParaRPr>
          </a:p>
          <a:p>
            <a:endParaRPr lang="en-US" b="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80FD833C-4634-09BB-B548-9329D8D4DDC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5</a:t>
            </a:fld>
            <a:endParaRPr lang="en-US">
              <a:solidFill>
                <a:srgbClr val="4C555C"/>
              </a:solidFill>
            </a:endParaRPr>
          </a:p>
        </p:txBody>
      </p:sp>
      <p:sp>
        <p:nvSpPr>
          <p:cNvPr id="4" name="Title 3">
            <a:extLst>
              <a:ext uri="{FF2B5EF4-FFF2-40B4-BE49-F238E27FC236}">
                <a16:creationId xmlns:a16="http://schemas.microsoft.com/office/drawing/2014/main" id="{729F6255-3483-D416-0B54-D150D0AAD432}"/>
              </a:ext>
            </a:extLst>
          </p:cNvPr>
          <p:cNvSpPr>
            <a:spLocks noGrp="1"/>
          </p:cNvSpPr>
          <p:nvPr>
            <p:ph type="title"/>
          </p:nvPr>
        </p:nvSpPr>
        <p:spPr/>
        <p:txBody>
          <a:bodyPr/>
          <a:lstStyle/>
          <a:p>
            <a:r>
              <a:rPr lang="en-US">
                <a:latin typeface="Arial"/>
                <a:cs typeface="Arial"/>
              </a:rPr>
              <a:t>Installation Guide to Model-Based Design Toolbox BMS Series</a:t>
            </a:r>
            <a:endParaRPr lang="en-US"/>
          </a:p>
        </p:txBody>
      </p:sp>
      <p:pic>
        <p:nvPicPr>
          <p:cNvPr id="5" name="Picture 4" descr="A screenshot of a computer&#10;&#10;AI-generated content may be incorrect.">
            <a:extLst>
              <a:ext uri="{FF2B5EF4-FFF2-40B4-BE49-F238E27FC236}">
                <a16:creationId xmlns:a16="http://schemas.microsoft.com/office/drawing/2014/main" id="{185A5299-C678-8550-886C-8AE8F882F420}"/>
              </a:ext>
            </a:extLst>
          </p:cNvPr>
          <p:cNvPicPr>
            <a:picLocks noChangeAspect="1"/>
          </p:cNvPicPr>
          <p:nvPr/>
        </p:nvPicPr>
        <p:blipFill>
          <a:blip r:embed="rId2"/>
          <a:stretch>
            <a:fillRect/>
          </a:stretch>
        </p:blipFill>
        <p:spPr>
          <a:xfrm>
            <a:off x="3485245" y="1842198"/>
            <a:ext cx="5271756" cy="3734639"/>
          </a:xfrm>
          <a:prstGeom prst="rect">
            <a:avLst/>
          </a:prstGeom>
        </p:spPr>
      </p:pic>
      <p:sp>
        <p:nvSpPr>
          <p:cNvPr id="6" name="TextBox 5">
            <a:extLst>
              <a:ext uri="{FF2B5EF4-FFF2-40B4-BE49-F238E27FC236}">
                <a16:creationId xmlns:a16="http://schemas.microsoft.com/office/drawing/2014/main" id="{3A6C55EE-30C2-BCD8-6DF1-4A77F3664DDB}"/>
              </a:ext>
            </a:extLst>
          </p:cNvPr>
          <p:cNvSpPr txBox="1"/>
          <p:nvPr/>
        </p:nvSpPr>
        <p:spPr>
          <a:xfrm>
            <a:off x="471714" y="5578929"/>
            <a:ext cx="11268805" cy="57464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609585"/>
            <a:r>
              <a:rPr lang="en-US" sz="1467">
                <a:solidFill>
                  <a:srgbClr val="4C555C"/>
                </a:solidFill>
                <a:latin typeface="Arial" panose="020B0604020202020204"/>
                <a:ea typeface="+mn-lt"/>
                <a:cs typeface="Arial" panose="020B0604020202020204"/>
              </a:rPr>
              <a:t>Note: It is recommended to install the MATLAB and NXP Toolbox into a location that does not contains special characters, empty spaces, or mapped drives.</a:t>
            </a:r>
            <a:endParaRPr lang="en-US" sz="1467">
              <a:solidFill>
                <a:srgbClr val="4C555C"/>
              </a:solidFill>
              <a:latin typeface="Arial" panose="020B0604020202020204"/>
              <a:cs typeface="Arial"/>
            </a:endParaRPr>
          </a:p>
        </p:txBody>
      </p:sp>
    </p:spTree>
    <p:extLst>
      <p:ext uri="{BB962C8B-B14F-4D97-AF65-F5344CB8AC3E}">
        <p14:creationId xmlns:p14="http://schemas.microsoft.com/office/powerpoint/2010/main" val="93105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A4D19-0D80-EEFC-AB6C-A2A65E9F33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94EA-1A34-8AED-C3A6-3E66AB1D1B02}"/>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3. To install, first press Add-Ons from Home tab.</a:t>
            </a:r>
          </a:p>
          <a:p>
            <a:endParaRPr lang="en-US" b="1">
              <a:latin typeface="Arial"/>
              <a:cs typeface="Arial"/>
            </a:endParaRPr>
          </a:p>
          <a:p>
            <a:endParaRPr lang="en-US" b="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F4C55910-996C-56A6-D931-BE43214925A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6</a:t>
            </a:fld>
            <a:endParaRPr lang="en-US">
              <a:solidFill>
                <a:srgbClr val="4C555C"/>
              </a:solidFill>
            </a:endParaRPr>
          </a:p>
        </p:txBody>
      </p:sp>
      <p:sp>
        <p:nvSpPr>
          <p:cNvPr id="4" name="Title 3">
            <a:extLst>
              <a:ext uri="{FF2B5EF4-FFF2-40B4-BE49-F238E27FC236}">
                <a16:creationId xmlns:a16="http://schemas.microsoft.com/office/drawing/2014/main" id="{6B848624-0AD1-019A-3844-FA2119293FC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8" name="Picture 7" descr="A screenshot of a computer&#10;&#10;AI-generated content may be incorrect.">
            <a:extLst>
              <a:ext uri="{FF2B5EF4-FFF2-40B4-BE49-F238E27FC236}">
                <a16:creationId xmlns:a16="http://schemas.microsoft.com/office/drawing/2014/main" id="{B773BD1E-2B21-8386-1A2E-B56469FBAE34}"/>
              </a:ext>
            </a:extLst>
          </p:cNvPr>
          <p:cNvPicPr>
            <a:picLocks noChangeAspect="1"/>
          </p:cNvPicPr>
          <p:nvPr/>
        </p:nvPicPr>
        <p:blipFill>
          <a:blip r:embed="rId2"/>
          <a:stretch>
            <a:fillRect/>
          </a:stretch>
        </p:blipFill>
        <p:spPr>
          <a:xfrm>
            <a:off x="1976177" y="1499887"/>
            <a:ext cx="8641583" cy="4369016"/>
          </a:xfrm>
          <a:prstGeom prst="rect">
            <a:avLst/>
          </a:prstGeom>
        </p:spPr>
      </p:pic>
    </p:spTree>
    <p:extLst>
      <p:ext uri="{BB962C8B-B14F-4D97-AF65-F5344CB8AC3E}">
        <p14:creationId xmlns:p14="http://schemas.microsoft.com/office/powerpoint/2010/main" val="319403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9A1E-20A8-99DD-F18A-EBAA8D66AF3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1AC4250-05F6-E111-56ED-4FEA86483CF1}"/>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p>
          <a:p>
            <a:r>
              <a:rPr lang="en-US">
                <a:latin typeface="Arial"/>
                <a:cs typeface="Arial"/>
              </a:rPr>
              <a:t>4. Search for "NXP Support Package BMS" and press the first search result.</a:t>
            </a:r>
          </a:p>
          <a:p>
            <a:endParaRPr lang="en-US" b="1">
              <a:latin typeface="Arial"/>
              <a:cs typeface="Arial"/>
            </a:endParaRPr>
          </a:p>
        </p:txBody>
      </p:sp>
      <p:sp>
        <p:nvSpPr>
          <p:cNvPr id="3" name="Slide Number Placeholder 2">
            <a:extLst>
              <a:ext uri="{FF2B5EF4-FFF2-40B4-BE49-F238E27FC236}">
                <a16:creationId xmlns:a16="http://schemas.microsoft.com/office/drawing/2014/main" id="{FE8F9CB0-B74A-8BC5-4AE1-B2A25A6ECF1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7</a:t>
            </a:fld>
            <a:endParaRPr lang="en-US">
              <a:solidFill>
                <a:srgbClr val="4C555C"/>
              </a:solidFill>
            </a:endParaRPr>
          </a:p>
        </p:txBody>
      </p:sp>
      <p:sp>
        <p:nvSpPr>
          <p:cNvPr id="4" name="Title 3">
            <a:extLst>
              <a:ext uri="{FF2B5EF4-FFF2-40B4-BE49-F238E27FC236}">
                <a16:creationId xmlns:a16="http://schemas.microsoft.com/office/drawing/2014/main" id="{B05ECC3A-B781-0C31-38D3-CF588FF83AAB}"/>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6" name="Picture 5" descr="A screenshot of a computer&#10;&#10;AI-generated content may be incorrect.">
            <a:extLst>
              <a:ext uri="{FF2B5EF4-FFF2-40B4-BE49-F238E27FC236}">
                <a16:creationId xmlns:a16="http://schemas.microsoft.com/office/drawing/2014/main" id="{72DFCC6B-7821-04FA-0AEE-5080FC2697C5}"/>
              </a:ext>
            </a:extLst>
          </p:cNvPr>
          <p:cNvPicPr>
            <a:picLocks noChangeAspect="1"/>
          </p:cNvPicPr>
          <p:nvPr/>
        </p:nvPicPr>
        <p:blipFill>
          <a:blip r:embed="rId2"/>
          <a:stretch>
            <a:fillRect/>
          </a:stretch>
        </p:blipFill>
        <p:spPr>
          <a:xfrm>
            <a:off x="2710295" y="1532659"/>
            <a:ext cx="6771410" cy="4364183"/>
          </a:xfrm>
          <a:prstGeom prst="rect">
            <a:avLst/>
          </a:prstGeom>
        </p:spPr>
      </p:pic>
    </p:spTree>
    <p:extLst>
      <p:ext uri="{BB962C8B-B14F-4D97-AF65-F5344CB8AC3E}">
        <p14:creationId xmlns:p14="http://schemas.microsoft.com/office/powerpoint/2010/main" val="210999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F885C-17A4-9793-208C-4F0944AC6C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E9A3F4-1052-985E-CA00-BE32104C8EB5}"/>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solidFill>
                <a:srgbClr val="000000"/>
              </a:solidFill>
              <a:latin typeface="Arial"/>
              <a:cs typeface="Arial"/>
            </a:endParaRPr>
          </a:p>
          <a:p>
            <a:r>
              <a:rPr lang="en-US">
                <a:latin typeface="Arial"/>
                <a:cs typeface="Arial"/>
              </a:rPr>
              <a:t>5. If you want to install a different version, click on the link </a:t>
            </a:r>
            <a:r>
              <a:rPr lang="en-US" i="1">
                <a:latin typeface="Arial"/>
                <a:cs typeface="Arial"/>
              </a:rPr>
              <a:t>Version </a:t>
            </a:r>
            <a:r>
              <a:rPr lang="en-US" i="1" err="1">
                <a:latin typeface="Arial"/>
                <a:cs typeface="Arial"/>
              </a:rPr>
              <a:t>x.x.x</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905C7DF9-3026-B846-4008-4EA513EC92D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8</a:t>
            </a:fld>
            <a:endParaRPr lang="en-US">
              <a:solidFill>
                <a:srgbClr val="4C555C"/>
              </a:solidFill>
            </a:endParaRPr>
          </a:p>
        </p:txBody>
      </p:sp>
      <p:sp>
        <p:nvSpPr>
          <p:cNvPr id="4" name="Title 3">
            <a:extLst>
              <a:ext uri="{FF2B5EF4-FFF2-40B4-BE49-F238E27FC236}">
                <a16:creationId xmlns:a16="http://schemas.microsoft.com/office/drawing/2014/main" id="{317A2FC2-F298-2DD9-B2FB-2F12BBE0E1CB}"/>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25C4C729-F104-C7CD-ACFA-4C18189EBBEC}"/>
              </a:ext>
            </a:extLst>
          </p:cNvPr>
          <p:cNvPicPr>
            <a:picLocks noChangeAspect="1"/>
          </p:cNvPicPr>
          <p:nvPr/>
        </p:nvPicPr>
        <p:blipFill>
          <a:blip r:embed="rId2"/>
          <a:stretch>
            <a:fillRect/>
          </a:stretch>
        </p:blipFill>
        <p:spPr>
          <a:xfrm>
            <a:off x="2781615" y="1593272"/>
            <a:ext cx="6620110" cy="4251614"/>
          </a:xfrm>
          <a:prstGeom prst="rect">
            <a:avLst/>
          </a:prstGeom>
        </p:spPr>
      </p:pic>
    </p:spTree>
    <p:extLst>
      <p:ext uri="{BB962C8B-B14F-4D97-AF65-F5344CB8AC3E}">
        <p14:creationId xmlns:p14="http://schemas.microsoft.com/office/powerpoint/2010/main" val="67864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94860-15F5-36E6-36B8-16C4129A6C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F58E83-10FA-5583-4CE3-F39470121A45}"/>
              </a:ext>
            </a:extLst>
          </p:cNvPr>
          <p:cNvSpPr>
            <a:spLocks noGrp="1"/>
          </p:cNvSpPr>
          <p:nvPr>
            <p:ph type="body" sz="quarter" idx="12"/>
          </p:nvPr>
        </p:nvSpPr>
        <p:spPr>
          <a:xfrm>
            <a:off x="268817" y="642201"/>
            <a:ext cx="11707283" cy="2662441"/>
          </a:xfrm>
        </p:spPr>
        <p:txBody>
          <a:bodyPr vert="horz" lIns="144000" tIns="60960" rIns="121920" bIns="60960" rtlCol="0" anchor="t">
            <a:noAutofit/>
          </a:bodyPr>
          <a:lstStyle/>
          <a:p>
            <a:r>
              <a:rPr lang="en-US" b="1">
                <a:latin typeface="Arial"/>
                <a:cs typeface="Arial"/>
              </a:rPr>
              <a:t>Installation Steps: NXP Support Package for BMS (Version 1.1.0)</a:t>
            </a:r>
            <a:endParaRPr lang="en-US">
              <a:solidFill>
                <a:srgbClr val="000000"/>
              </a:solidFill>
              <a:latin typeface="Arial"/>
              <a:cs typeface="Arial"/>
            </a:endParaRPr>
          </a:p>
          <a:p>
            <a:r>
              <a:rPr lang="en-US">
                <a:latin typeface="Arial"/>
                <a:cs typeface="Arial"/>
              </a:rPr>
              <a:t>6. From this new page, you can choose a different version by pressing </a:t>
            </a:r>
            <a:r>
              <a:rPr lang="en-US" i="1">
                <a:latin typeface="Arial"/>
                <a:cs typeface="Arial"/>
              </a:rPr>
              <a:t>Add</a:t>
            </a:r>
            <a:r>
              <a:rPr lang="en-US">
                <a:latin typeface="Arial"/>
                <a:cs typeface="Arial"/>
              </a:rPr>
              <a:t>. For example, to install version 1.1.0, press the corresponding </a:t>
            </a:r>
            <a:r>
              <a:rPr lang="en-US" i="1">
                <a:latin typeface="Arial"/>
                <a:cs typeface="Arial"/>
              </a:rPr>
              <a:t>Add </a:t>
            </a:r>
            <a:r>
              <a:rPr lang="en-US">
                <a:latin typeface="Arial"/>
                <a:cs typeface="Arial"/>
              </a:rPr>
              <a:t>button.</a:t>
            </a:r>
            <a:endParaRPr lang="en-US" i="1">
              <a:latin typeface="Arial"/>
              <a:cs typeface="Arial"/>
            </a:endParaRPr>
          </a:p>
          <a:p>
            <a:endParaRPr lang="en-US" b="1">
              <a:latin typeface="Arial"/>
              <a:cs typeface="Arial"/>
            </a:endParaRPr>
          </a:p>
        </p:txBody>
      </p:sp>
      <p:sp>
        <p:nvSpPr>
          <p:cNvPr id="3" name="Slide Number Placeholder 2">
            <a:extLst>
              <a:ext uri="{FF2B5EF4-FFF2-40B4-BE49-F238E27FC236}">
                <a16:creationId xmlns:a16="http://schemas.microsoft.com/office/drawing/2014/main" id="{5475CCD1-52A6-BD70-F9AA-12B5043FF08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9</a:t>
            </a:fld>
            <a:endParaRPr lang="en-US">
              <a:solidFill>
                <a:srgbClr val="4C555C"/>
              </a:solidFill>
            </a:endParaRPr>
          </a:p>
        </p:txBody>
      </p:sp>
      <p:sp>
        <p:nvSpPr>
          <p:cNvPr id="4" name="Title 3">
            <a:extLst>
              <a:ext uri="{FF2B5EF4-FFF2-40B4-BE49-F238E27FC236}">
                <a16:creationId xmlns:a16="http://schemas.microsoft.com/office/drawing/2014/main" id="{31485E62-2708-B5AB-3535-FEFCA459735F}"/>
              </a:ext>
            </a:extLst>
          </p:cNvPr>
          <p:cNvSpPr>
            <a:spLocks noGrp="1"/>
          </p:cNvSpPr>
          <p:nvPr>
            <p:ph type="title"/>
          </p:nvPr>
        </p:nvSpPr>
        <p:spPr/>
        <p:txBody>
          <a:bodyPr/>
          <a:lstStyle/>
          <a:p>
            <a:r>
              <a:rPr lang="en-US" sz="2650">
                <a:latin typeface="Arial"/>
                <a:cs typeface="Arial"/>
              </a:rPr>
              <a:t>Installation Guide to Model-Based Design Toolbox BMS Series</a:t>
            </a:r>
            <a:endParaRPr lang="en-US">
              <a:cs typeface="Arial" charset="0"/>
            </a:endParaRPr>
          </a:p>
        </p:txBody>
      </p:sp>
      <p:pic>
        <p:nvPicPr>
          <p:cNvPr id="5" name="Picture 4" descr="A screenshot of a computer&#10;&#10;AI-generated content may be incorrect.">
            <a:extLst>
              <a:ext uri="{FF2B5EF4-FFF2-40B4-BE49-F238E27FC236}">
                <a16:creationId xmlns:a16="http://schemas.microsoft.com/office/drawing/2014/main" id="{95587AAF-C6C2-3C2A-08AB-85C629642ABF}"/>
              </a:ext>
            </a:extLst>
          </p:cNvPr>
          <p:cNvPicPr>
            <a:picLocks noChangeAspect="1"/>
          </p:cNvPicPr>
          <p:nvPr/>
        </p:nvPicPr>
        <p:blipFill>
          <a:blip r:embed="rId2"/>
          <a:stretch>
            <a:fillRect/>
          </a:stretch>
        </p:blipFill>
        <p:spPr>
          <a:xfrm>
            <a:off x="2997634" y="1853046"/>
            <a:ext cx="6188072" cy="4000501"/>
          </a:xfrm>
          <a:prstGeom prst="rect">
            <a:avLst/>
          </a:prstGeom>
        </p:spPr>
      </p:pic>
    </p:spTree>
    <p:extLst>
      <p:ext uri="{BB962C8B-B14F-4D97-AF65-F5344CB8AC3E}">
        <p14:creationId xmlns:p14="http://schemas.microsoft.com/office/powerpoint/2010/main" val="4200952906"/>
      </p:ext>
    </p:extLst>
  </p:cSld>
  <p:clrMapOvr>
    <a:masterClrMapping/>
  </p:clrMapOvr>
</p:sld>
</file>

<file path=ppt/theme/theme1.xml><?xml version="1.0" encoding="utf-8"?>
<a:theme xmlns:a="http://schemas.openxmlformats.org/drawingml/2006/main" name="1_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2248</Words>
  <Application>Microsoft Office PowerPoint</Application>
  <PresentationFormat>Widescreen</PresentationFormat>
  <Paragraphs>237</Paragraphs>
  <Slides>49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49</vt:i4>
      </vt:variant>
    </vt:vector>
  </HeadingPairs>
  <TitlesOfParts>
    <vt:vector size="55" baseType="lpstr">
      <vt:lpstr>ＭＳ Ｐゴシック</vt:lpstr>
      <vt:lpstr>Aptos</vt:lpstr>
      <vt:lpstr>Arial</vt:lpstr>
      <vt:lpstr>Courier New</vt:lpstr>
      <vt:lpstr>1_McMaster Brighter World Theme</vt:lpstr>
      <vt:lpstr>McMaster Brighter World Theme</vt:lpstr>
      <vt:lpstr>Installation Guide to Model-Based Design Toolbox BMS Series</vt:lpstr>
      <vt:lpstr>Installation Guide to Model-Based Design Toolbox BMS Series</vt:lpstr>
      <vt:lpstr>Installation Guide to Model-Based Design Toolbox S32K3xx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Installation Guide to Model-Based Design Toolbox BMS Series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Tridib Banik</dc:creator>
  <cp:lastModifiedBy>Tridib Banik</cp:lastModifiedBy>
  <cp:revision>2</cp:revision>
  <dcterms:created xsi:type="dcterms:W3CDTF">2025-07-28T19:00:32Z</dcterms:created>
  <dcterms:modified xsi:type="dcterms:W3CDTF">2025-08-30T16:59:40Z</dcterms:modified>
</cp:coreProperties>
</file>